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46"/>
  </p:notesMasterIdLst>
  <p:sldIdLst>
    <p:sldId id="411" r:id="rId6"/>
    <p:sldId id="323" r:id="rId7"/>
    <p:sldId id="302" r:id="rId8"/>
    <p:sldId id="4946" r:id="rId9"/>
    <p:sldId id="403" r:id="rId10"/>
    <p:sldId id="10421" r:id="rId11"/>
    <p:sldId id="10423" r:id="rId12"/>
    <p:sldId id="10422" r:id="rId13"/>
    <p:sldId id="10424" r:id="rId14"/>
    <p:sldId id="8577" r:id="rId15"/>
    <p:sldId id="1848" r:id="rId16"/>
    <p:sldId id="4903" r:id="rId17"/>
    <p:sldId id="4947" r:id="rId18"/>
    <p:sldId id="1850" r:id="rId19"/>
    <p:sldId id="8575" r:id="rId20"/>
    <p:sldId id="8576" r:id="rId21"/>
    <p:sldId id="1855" r:id="rId22"/>
    <p:sldId id="428" r:id="rId23"/>
    <p:sldId id="320" r:id="rId24"/>
    <p:sldId id="322" r:id="rId25"/>
    <p:sldId id="321" r:id="rId26"/>
    <p:sldId id="267" r:id="rId27"/>
    <p:sldId id="1699" r:id="rId28"/>
    <p:sldId id="1858" r:id="rId29"/>
    <p:sldId id="10426" r:id="rId30"/>
    <p:sldId id="10427" r:id="rId31"/>
    <p:sldId id="10428" r:id="rId32"/>
    <p:sldId id="10413" r:id="rId33"/>
    <p:sldId id="10429" r:id="rId34"/>
    <p:sldId id="319" r:id="rId35"/>
    <p:sldId id="355" r:id="rId36"/>
    <p:sldId id="358" r:id="rId37"/>
    <p:sldId id="359" r:id="rId38"/>
    <p:sldId id="439" r:id="rId39"/>
    <p:sldId id="10431" r:id="rId40"/>
    <p:sldId id="10432" r:id="rId41"/>
    <p:sldId id="318" r:id="rId42"/>
    <p:sldId id="10430" r:id="rId43"/>
    <p:sldId id="8579"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4" autoAdjust="0"/>
  </p:normalViewPr>
  <p:slideViewPr>
    <p:cSldViewPr snapToGrid="0">
      <p:cViewPr varScale="1">
        <p:scale>
          <a:sx n="81" d="100"/>
          <a:sy n="81" d="100"/>
        </p:scale>
        <p:origin x="96" y="180"/>
      </p:cViewPr>
      <p:guideLst/>
    </p:cSldViewPr>
  </p:slideViewPr>
  <p:notesTextViewPr>
    <p:cViewPr>
      <p:scale>
        <a:sx n="80" d="100"/>
        <a:sy n="80" d="100"/>
      </p:scale>
      <p:origin x="0" y="-684"/>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SAP HANA on Azure Whiteboard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SAP VM compute and storage resources should be based on the following criteria:</a:t>
            </a:r>
          </a:p>
          <a:p>
            <a:r>
              <a:rPr lang="en-US" dirty="0"/>
              <a:t>Compute</a:t>
            </a:r>
          </a:p>
          <a:p>
            <a:pPr marL="171450" indent="-171450">
              <a:buFontTx/>
              <a:buChar char="-"/>
            </a:pPr>
            <a:r>
              <a:rPr lang="en-US" dirty="0"/>
              <a:t>Identify the number of SAPS for SAP application and database tiers</a:t>
            </a:r>
          </a:p>
          <a:p>
            <a:pPr marL="171450" indent="-171450">
              <a:buFontTx/>
              <a:buChar char="-"/>
            </a:pPr>
            <a:r>
              <a:rPr lang="en-US" dirty="0"/>
              <a:t>Identify system activity period, use snoozing and Azure automation to shutdown during idle times (i.e. run sandbox 10x5, not 24x7)</a:t>
            </a:r>
          </a:p>
          <a:p>
            <a:pPr marL="171450" indent="-171450">
              <a:buFontTx/>
              <a:buChar char="-"/>
            </a:pPr>
            <a:r>
              <a:rPr lang="en-US" dirty="0"/>
              <a:t>For SAP application servers, use a few smaller VM vs one large VM (to provide redundancy)</a:t>
            </a:r>
          </a:p>
          <a:p>
            <a:pPr marL="0" indent="0">
              <a:buFontTx/>
              <a:buNone/>
            </a:pPr>
            <a:r>
              <a:rPr lang="en-US" dirty="0"/>
              <a:t>Storage</a:t>
            </a:r>
          </a:p>
          <a:p>
            <a:pPr marL="171450" indent="-171450">
              <a:buFontTx/>
              <a:buChar char="-"/>
            </a:pPr>
            <a:r>
              <a:rPr lang="en-US" dirty="0"/>
              <a:t>Ensure the selected VM support the IOPS &amp; throughput requirements of the database server.</a:t>
            </a:r>
          </a:p>
          <a:p>
            <a:pPr marL="171450" indent="-171450">
              <a:buFontTx/>
              <a:buChar char="-"/>
            </a:pPr>
            <a:r>
              <a:rPr lang="en-US" dirty="0"/>
              <a:t>Choose Standard or Premium storage Managed Disks based on IOPS and disk throughput requirements.</a:t>
            </a:r>
          </a:p>
          <a:p>
            <a:pPr marL="171450" indent="-171450">
              <a:buFontTx/>
              <a:buChar char="-"/>
            </a:pPr>
            <a:r>
              <a:rPr lang="en-US" dirty="0"/>
              <a:t>Use Premium storage for SAP databases (both database files and log files).</a:t>
            </a:r>
          </a:p>
          <a:p>
            <a:pPr marL="171450" indent="-171450">
              <a:buFontTx/>
              <a:buChar char="-"/>
            </a:pPr>
            <a:r>
              <a:rPr lang="en-US" dirty="0"/>
              <a:t>For database servers use Windows storage spaces or LINUX-LVM to stripe (glue) disks and aggregate IOPS, throughput and storage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mj-lt"/>
              </a:rPr>
              <a:t>For non-production environments, SAP App servers can be deployed on small premium storage (P4, P6) if using a single server in order to benefit from single instance SLA.</a:t>
            </a:r>
            <a:endParaRPr kumimoji="0" lang="en-US" sz="1200" b="0" i="0" u="none" strike="noStrike" kern="1200" cap="none" spc="0" normalizeH="0" baseline="0" noProof="0" dirty="0">
              <a:ln>
                <a:noFill/>
              </a:ln>
              <a:effectLst/>
              <a:uLnTx/>
              <a:uFillTx/>
              <a:latin typeface="+mj-lt"/>
              <a:ea typeface="+mn-ea"/>
              <a:cs typeface="+mn-cs"/>
            </a:endParaRP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8529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 latency SSD with predictable throughput</a:t>
            </a:r>
          </a:p>
          <a:p>
            <a:r>
              <a:rPr lang="en-US" dirty="0"/>
              <a:t>Intended for high-performance IO-intensive DB workloads</a:t>
            </a:r>
          </a:p>
          <a:p>
            <a:r>
              <a:rPr lang="en-US" dirty="0"/>
              <a:t>Single digit ms latencies</a:t>
            </a:r>
          </a:p>
          <a:p>
            <a:r>
              <a:rPr lang="en-US" dirty="0"/>
              <a:t>Supports up to 32 TB blob/disk size</a:t>
            </a:r>
          </a:p>
          <a:p>
            <a:r>
              <a:rPr lang="en-US" dirty="0"/>
              <a:t>Stripe (to aggregate IOPS, throughput, and capacity) up to 64 disks for a total of 2,048 TB</a:t>
            </a:r>
          </a:p>
          <a:p>
            <a:r>
              <a:rPr lang="en-US" dirty="0"/>
              <a:t>Disk performance is dependent on the disk size, with up to 20,000 IOPS per disk </a:t>
            </a:r>
          </a:p>
          <a:p>
            <a:r>
              <a:rPr lang="en-US" dirty="0"/>
              <a:t>Ensure to account for Azure VMs level IOPS limits</a:t>
            </a:r>
          </a:p>
          <a:p>
            <a:r>
              <a:rPr lang="en-US" dirty="0"/>
              <a:t>Pay for what you provision (cost per GB differs by region)</a:t>
            </a:r>
          </a:p>
        </p:txBody>
      </p:sp>
      <p:sp>
        <p:nvSpPr>
          <p:cNvPr id="4" name="Slide Number Placeholder 3"/>
          <p:cNvSpPr>
            <a:spLocks noGrp="1"/>
          </p:cNvSpPr>
          <p:nvPr>
            <p:ph type="sldNum" sz="quarter" idx="5"/>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3503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To further optimize this design, you should consider leveraging placement proximity groups, whenever the latency of communication between Azure VMs in the same availability set should be minimized.</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a:t>
            </a:r>
            <a:r>
              <a:rPr lang="en-US" b="0" i="0" dirty="0">
                <a:solidFill>
                  <a:srgbClr val="24292E"/>
                </a:solidFill>
                <a:effectLst/>
                <a:latin typeface="-apple-system"/>
              </a:rPr>
              <a:t>SAP Central Services (ASCS) layer - high availability is implemented by using operating system-level clustering (either Windows Server Failover Clustering or Linux-based Pacemaker clustering, depending on the underlying operating system). Disaster recovery across Azure regions relies on Azure Site Recovery, which replicates virtual disks of cluster members to the secondary site. </a:t>
            </a:r>
            <a:r>
              <a:rPr lang="en-US" b="0" i="0">
                <a:solidFill>
                  <a:srgbClr val="24292E"/>
                </a:solidFill>
                <a:effectLst/>
                <a:latin typeface="-apple-system"/>
              </a:rPr>
              <a:t>Azure Site Recovery is also used to orchestrate failover between sites.</a:t>
            </a:r>
          </a:p>
          <a:p>
            <a:r>
              <a:rPr lang="en-US"/>
              <a:t>    </a:t>
            </a:r>
            <a:r>
              <a:rPr lang="en-US" dirty="0"/>
              <a:t>-   </a:t>
            </a:r>
            <a:r>
              <a:rPr lang="en-US" b="0" i="0" dirty="0">
                <a:solidFill>
                  <a:srgbClr val="24292E"/>
                </a:solidFill>
                <a:effectLst/>
                <a:latin typeface="-apple-system"/>
              </a:rPr>
              <a:t>SAP file share layer - high availability of the </a:t>
            </a:r>
            <a:r>
              <a:rPr lang="en-US" b="0" i="0" dirty="0" err="1">
                <a:solidFill>
                  <a:srgbClr val="24292E"/>
                </a:solidFill>
                <a:effectLst/>
                <a:latin typeface="-apple-system"/>
              </a:rPr>
              <a:t>sapmnt</a:t>
            </a:r>
            <a:r>
              <a:rPr lang="en-US" b="0" i="0" dirty="0">
                <a:solidFill>
                  <a:srgbClr val="24292E"/>
                </a:solidFill>
                <a:effectLst/>
                <a:latin typeface="-apple-system"/>
              </a:rPr>
              <a: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a:t>
            </a:r>
            <a:r>
              <a:rPr lang="en-US" b="0" i="0" dirty="0" err="1">
                <a:solidFill>
                  <a:srgbClr val="24292E"/>
                </a:solidFill>
                <a:effectLst/>
                <a:latin typeface="-apple-system"/>
              </a:rPr>
              <a:t>rsync</a:t>
            </a:r>
            <a:r>
              <a:rPr lang="en-US" b="0" i="0" dirty="0">
                <a:solidFill>
                  <a:srgbClr val="24292E"/>
                </a:solidFill>
                <a:effectLst/>
                <a:latin typeface="-apple-system"/>
              </a:rPr>
              <a:t>) to replicate data to the secondary site (including file or folder permissions). To replicate an Azure NetApp Files volume to another Azure region, you need to connect their respective virtual networks. You can use for this purpose global peering.</a:t>
            </a:r>
            <a:endParaRPr lang="en-US" dirty="0"/>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429260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64394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can be divided into two categories:</a:t>
            </a:r>
          </a:p>
          <a:p>
            <a:r>
              <a:rPr lang="en-US" dirty="0"/>
              <a:t>1. Business requirements:</a:t>
            </a:r>
          </a:p>
          <a:p>
            <a:r>
              <a:rPr lang="en-US" dirty="0"/>
              <a:t>- Minimum data loss in case of a disaster</a:t>
            </a:r>
          </a:p>
          <a:p>
            <a:r>
              <a:rPr lang="en-US" dirty="0"/>
              <a:t>- Failover completed within hours (including SAP application layer)</a:t>
            </a:r>
          </a:p>
          <a:p>
            <a:r>
              <a:rPr lang="en-US" dirty="0"/>
              <a:t>- Clear failover process</a:t>
            </a:r>
          </a:p>
          <a:p>
            <a:r>
              <a:rPr lang="en-US" dirty="0"/>
              <a:t>- Failover process is abstracted from users and subsystems</a:t>
            </a:r>
          </a:p>
          <a:p>
            <a:r>
              <a:rPr lang="en-US" dirty="0"/>
              <a:t>- Minimum cost</a:t>
            </a:r>
          </a:p>
          <a:p>
            <a:r>
              <a:rPr lang="en-US" dirty="0"/>
              <a:t>2. IT requirements:</a:t>
            </a:r>
          </a:p>
          <a:p>
            <a:r>
              <a:rPr lang="en-US" dirty="0"/>
              <a:t>- Production environment is virtualized, on bare metal, or in the cloud</a:t>
            </a:r>
          </a:p>
          <a:p>
            <a:r>
              <a:rPr lang="en-US" dirty="0"/>
              <a:t>- Minimum overhead on production environment (including networking)</a:t>
            </a:r>
          </a:p>
          <a:p>
            <a:r>
              <a:rPr lang="en-US" dirty="0"/>
              <a:t>- No need for traditional SAN/tape backup solutions</a:t>
            </a:r>
          </a:p>
          <a:p>
            <a:endParaRPr lang="en-US" dirty="0"/>
          </a:p>
          <a:p>
            <a:r>
              <a:rPr lang="en-US" dirty="0"/>
              <a:t>Recommended solution consist of three primary components:</a:t>
            </a:r>
          </a:p>
          <a:p>
            <a:pPr marL="171450" indent="-171450">
              <a:buFontTx/>
              <a:buChar char="-"/>
            </a:pPr>
            <a:r>
              <a:rPr lang="en-US" dirty="0"/>
              <a:t>Database replication (e.g. HANA System Replication)</a:t>
            </a:r>
          </a:p>
          <a:p>
            <a:pPr marL="171450" indent="-171450">
              <a:buFontTx/>
              <a:buChar char="-"/>
            </a:pPr>
            <a:r>
              <a:rPr lang="en-US" dirty="0"/>
              <a:t>File replication (e.g. file copy)</a:t>
            </a:r>
          </a:p>
          <a:p>
            <a:pPr marL="171450" indent="-171450">
              <a:buFontTx/>
              <a:buChar char="-"/>
            </a:pPr>
            <a:r>
              <a:rPr lang="en-US" dirty="0"/>
              <a:t>VM replication (Azure Site Recovery)</a:t>
            </a:r>
          </a:p>
          <a:p>
            <a:pPr marL="0" indent="0">
              <a:buFontTx/>
              <a:buNone/>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5210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use of Azure Pricing Calculator as you present this slide.</a:t>
            </a:r>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track of time and coordinate students’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Reference this slide when describing both options of the preferred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34766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this slide when describing both options of the preferred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47358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367171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uptime is a critical input for Compute Cost. </a:t>
            </a:r>
          </a:p>
          <a:p>
            <a:r>
              <a:rPr lang="en-US" dirty="0"/>
              <a:t>Consider using Reserved Instances for VMs that need to be online 24 x 7</a:t>
            </a:r>
          </a:p>
          <a:p>
            <a:r>
              <a:rPr lang="en-US" dirty="0"/>
              <a:t>When using Windows Server VMs, take advantage of the Azure Hybrid Use Benefits (if applicable)</a:t>
            </a:r>
          </a:p>
          <a:p>
            <a:r>
              <a:rPr lang="en-US" dirty="0"/>
              <a:t>Propose multiple options to customers, depending on their resiliency requirements</a:t>
            </a:r>
          </a:p>
          <a:p>
            <a:r>
              <a:rPr lang="en-US" dirty="0"/>
              <a:t>Make sure to account for SAP licenses, OS licenses, and Microsoft Support</a:t>
            </a:r>
          </a:p>
          <a:p>
            <a:r>
              <a:rPr lang="en-US" dirty="0"/>
              <a:t>Start with Pay-As-You-Go licensing and switch to Reserved Instances once expected system utilization is determined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46611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r>
              <a:rPr lang="en-US" dirty="0"/>
              <a:t>VMs hosting SAP Application can be backed up using Azure Backup. For VM-level recovery, you might consider using Azure VM Backup. Azure Backup stores the backups in Azure and allows a restore of a VM again. However, be aware that Azure VM backup supports only a single scheduled backup per day. In addition, note that using VM Backup does not preserve the unique VM ID which is used for SAP licensing. This means that a restore from a VM backup requires installation of a new SAP license key as the restored VM is considered to be a new VM and not a replacement of the former one which was saved.</a:t>
            </a:r>
          </a:p>
          <a:p>
            <a:r>
              <a:rPr lang="en-US" dirty="0"/>
              <a:t>SAP HANA on Azure VMs can be backed up by using the following two methods:</a:t>
            </a:r>
          </a:p>
          <a:p>
            <a:r>
              <a:rPr lang="en-US" dirty="0"/>
              <a:t>o	HANA backup to the file system in an Azure Linux Virtual Machine</a:t>
            </a:r>
          </a:p>
          <a:p>
            <a:r>
              <a:rPr lang="en-US" dirty="0"/>
              <a:t>o	HANA backup based on storage snapshots using the Azure storage blob snapshot feature manually or Azure Backup Service</a:t>
            </a:r>
          </a:p>
          <a:p>
            <a:r>
              <a:rPr lang="en-US" dirty="0"/>
              <a:t>A common backup scheduling strategy described in the HANA Administration guide involves the following backups:</a:t>
            </a:r>
          </a:p>
          <a:p>
            <a:r>
              <a:rPr lang="en-US" dirty="0"/>
              <a:t>o	Storage snapshot (daily)</a:t>
            </a:r>
          </a:p>
          <a:p>
            <a:r>
              <a:rPr lang="en-US" dirty="0"/>
              <a:t>o	Complete data backup using file or bacint format (once a week)</a:t>
            </a:r>
          </a:p>
          <a:p>
            <a:r>
              <a:rPr lang="en-US" dirty="0"/>
              <a:t>o	Automatic log backups</a:t>
            </a:r>
          </a:p>
          <a:p>
            <a:r>
              <a:rPr lang="en-US" dirty="0"/>
              <a:t>Optionally, one could go completely without storage snapshots; they could be replaced by HANA delta backups, like incremental or differential backups. The HANA Administration guide provides an example list. It suggests that one recover SAP HANA to a specific point in time using the following sequence of backups:</a:t>
            </a:r>
          </a:p>
          <a:p>
            <a:r>
              <a:rPr lang="en-US" dirty="0"/>
              <a:t>o	Full data backup</a:t>
            </a:r>
          </a:p>
          <a:p>
            <a:r>
              <a:rPr lang="en-US" dirty="0"/>
              <a:t>o	Differential backup</a:t>
            </a:r>
          </a:p>
          <a:p>
            <a:r>
              <a:rPr lang="en-US" dirty="0"/>
              <a:t>o	Incremental backup 1</a:t>
            </a:r>
          </a:p>
          <a:p>
            <a:r>
              <a:rPr lang="en-US" dirty="0"/>
              <a:t>o	Incremental backup 2</a:t>
            </a:r>
          </a:p>
          <a:p>
            <a:r>
              <a:rPr lang="en-US" dirty="0"/>
              <a:t>o	Log backups</a:t>
            </a:r>
          </a:p>
          <a:p>
            <a:r>
              <a:rPr lang="en-US" dirty="0"/>
              <a:t>Regarding an exact schedule as to when and how often a specific backup type should happen, it is not possible to give a general guideline—this would be customer-specific and dependent on the volume of data changes in the system. One basic recommendation from SAP side, which can be seen as general guidance, is to make one full HANA backup once a week. SAP also recommends doing some housekeeping of the backup catalog to keep it from growing infinitely.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062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94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6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7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Estimate VM uptime and use Reserved Instances if uptime is larger than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Review T-Shirt pricing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When using Windows Server, take advantage of the Azure Hybrid Use Benefits (AHUB)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Schedule stopping and deallocating of non-production virtual machines during their idle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824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11987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through the process of carrying out a cloud assessment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cs typeface="Segoe UI Semilight" panose="020B0402040204020203" pitchFamily="34" charset="0"/>
              </a:rPr>
              <a:t>Contoso Group is a pharmaceutical company with headquarters in Boston, US. </a:t>
            </a:r>
          </a:p>
          <a:p>
            <a:r>
              <a:rPr lang="en-US" sz="1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a:t>
            </a:r>
          </a:p>
          <a:p>
            <a:r>
              <a:rPr lang="en-US" sz="1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1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1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11/19/2020 8:19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planned operational dependencies on SAP applications force us to seek reasonably priced high availability and disaster recovery capabilities for our production SAP S/4HANA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a:p>
            <a:r>
              <a:rPr lang="en-US" dirty="0"/>
              <a:t>According to the estimates of the Contoso IT team, the database is bound to grow to about 2TB in the next few years. </a:t>
            </a:r>
          </a:p>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endParaRPr kumimoji="0" lang="en-US" sz="1200" b="0" i="0" u="none" strike="noStrike" kern="1200" cap="none" spc="0" normalizeH="0" baseline="0" noProof="0" dirty="0">
              <a:ln>
                <a:noFill/>
              </a:ln>
              <a:solidFill>
                <a:schemeClr val="bg1"/>
              </a:solidFill>
              <a:effectLst/>
              <a:uLnTx/>
              <a:uFillTx/>
              <a:latin typeface="Segoe UI Light"/>
              <a:ea typeface="+mn-ea"/>
              <a:cs typeface="+mn-cs"/>
            </a:endParaRP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95595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Is the proposed solution fully certified by SAP?</a:t>
            </a:r>
          </a:p>
          <a:p>
            <a:pPr marL="171450" lvl="0" indent="-171450">
              <a:buFontTx/>
              <a:buChar char="-"/>
            </a:pPr>
            <a:r>
              <a:rPr lang="en-US" sz="1200" dirty="0">
                <a:solidFill>
                  <a:schemeClr val="bg1"/>
                </a:solidFill>
              </a:rPr>
              <a:t>Does the proposal meet Contoso business continuity requirements? What if there's outage on VM or storage? How can we restore from backup? How can we failover the landscape in case of an outage?</a:t>
            </a:r>
          </a:p>
          <a:p>
            <a:pPr marL="171450" lvl="0" indent="-171450">
              <a:buFontTx/>
              <a:buChar char="-"/>
            </a:pPr>
            <a:r>
              <a:rPr lang="en-US" sz="1200" dirty="0">
                <a:solidFill>
                  <a:schemeClr val="bg1"/>
                </a:solidFill>
              </a:rPr>
              <a:t>There're legacy systems on-prem that needs to interact with S/4HANA in cloud. How can we minimize performance impact in cross-premises scenarios?</a:t>
            </a:r>
          </a:p>
          <a:p>
            <a:pPr marL="171450" lvl="0" indent="-171450">
              <a:buFontTx/>
              <a:buChar char="-"/>
            </a:pPr>
            <a:r>
              <a:rPr lang="en-US" sz="1200" dirty="0">
                <a:solidFill>
                  <a:schemeClr val="bg1"/>
                </a:solidFill>
              </a:rPr>
              <a:t>Can we change the size of the environment if sizing requirements change in future?</a:t>
            </a:r>
          </a:p>
          <a:p>
            <a:pPr marL="171450" lvl="0" indent="-171450">
              <a:buFontTx/>
              <a:buChar char="-"/>
            </a:pPr>
            <a:r>
              <a:rPr lang="en-US" sz="1200" dirty="0">
                <a:solidFill>
                  <a:schemeClr val="bg1"/>
                </a:solidFill>
              </a:rPr>
              <a:t>Is there anything not included in the results of Azure Pricing Calculator?</a:t>
            </a:r>
          </a:p>
          <a:p>
            <a:pPr marL="171450" lvl="0" indent="-171450">
              <a:buFontTx/>
              <a:buChar char="-"/>
            </a:pPr>
            <a:r>
              <a:rPr lang="en-US" sz="1200" dirty="0">
                <a:solidFill>
                  <a:schemeClr val="bg1"/>
                </a:solidFill>
              </a:rPr>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142105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key design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3182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infrastructure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572794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11/19/2020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hyperlink" Target="https://docs.microsoft.com/en-us/azure/architecture/reference-architectures/sap/sap-netweav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MCW-SAP-HANA-on-Azure/tree/master/Whiteboard%20design%20session" TargetMode="Externa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endParaRPr lang="en-US" dirty="0"/>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Presenters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of Compute instances</a:t>
            </a:r>
          </a:p>
        </p:txBody>
      </p:sp>
      <p:pic>
        <p:nvPicPr>
          <p:cNvPr id="4" name="Picture 3" descr="When implementing SAP HANA-based workloads in Azure, you have the choice of deploying HANA on Azure virtual machines or bare-metal, purpose-built hardware referred to as SAP HANA on Azure (Large Instances).&#10;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10;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a:extLst>
              <a:ext uri="{FF2B5EF4-FFF2-40B4-BE49-F238E27FC236}">
                <a16:creationId xmlns:a16="http://schemas.microsoft.com/office/drawing/2014/main" id="{89A15D66-9720-440C-BD59-0C0501927D2C}"/>
              </a:ext>
            </a:extLst>
          </p:cNvPr>
          <p:cNvPicPr>
            <a:picLocks noChangeAspect="1"/>
          </p:cNvPicPr>
          <p:nvPr/>
        </p:nvPicPr>
        <p:blipFill>
          <a:blip r:embed="rId3"/>
          <a:stretch>
            <a:fillRect/>
          </a:stretch>
        </p:blipFill>
        <p:spPr>
          <a:xfrm>
            <a:off x="153711" y="965136"/>
            <a:ext cx="11884577" cy="5450554"/>
          </a:xfrm>
          <a:prstGeom prst="rect">
            <a:avLst/>
          </a:prstGeom>
        </p:spPr>
      </p:pic>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that shows storage replicated to multiple disks for an SLA of 99.9%.">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A diagram comparing a single VM with an SLA of 99.9% vs VMs deployed in an availability set at 99.95%.">
            <a:extLst>
              <a:ext uri="{FF2B5EF4-FFF2-40B4-BE49-F238E27FC236}">
                <a16:creationId xmlns:a16="http://schemas.microsoft.com/office/drawing/2014/main" id="{0404222A-BA23-4D98-8A4A-60B2990A4C3C}"/>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324535"/>
          </a:xfrm>
          <a:prstGeom prst="rect">
            <a:avLst/>
          </a:prstGeom>
        </p:spPr>
        <p:txBody>
          <a:bodyPr wrap="square">
            <a:spAutoFit/>
          </a:bodyPr>
          <a:lstStyle/>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defTabSz="914225">
              <a:buFont typeface="+mj-lt"/>
              <a:buAutoNum type="arabicPeriod"/>
              <a:defRPr/>
            </a:pPr>
            <a:r>
              <a:rPr lang="en-US" sz="2000" dirty="0">
                <a:latin typeface="+mj-lt"/>
              </a:rPr>
              <a:t>Use premium storage for SAP databases for both database and log files.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defTabSz="914225">
              <a:buFont typeface="+mj-lt"/>
              <a:buAutoNum type="arabicPeriod"/>
              <a:defRPr/>
            </a:pPr>
            <a:r>
              <a:rPr lang="en-US" sz="2000" dirty="0">
                <a:latin typeface="+mj-lt"/>
              </a:rPr>
              <a:t>For database servers use LINUX-LVM to stripe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buFont typeface="+mj-lt"/>
              <a:buAutoNum type="arabicPeriod" startAt="4"/>
              <a:defRPr/>
            </a:pPr>
            <a:r>
              <a:rPr lang="en-US" sz="2000" dirty="0">
                <a:latin typeface="+mj-lt"/>
              </a:rPr>
              <a:t>For non-business critical environments, SAP App servers can be deployed on small premium storage (P4, P6) if using a single server in order to benefit from single instance SLA.</a:t>
            </a:r>
            <a:endParaRPr kumimoji="0" lang="en-US" sz="2000" b="0" i="0" u="none" strike="noStrike" kern="1200" cap="none" spc="0" normalizeH="0" baseline="0" noProof="0" dirty="0">
              <a:ln>
                <a:noFill/>
              </a:ln>
              <a:effectLst/>
              <a:uLnTx/>
              <a:uFillTx/>
              <a:latin typeface="+mj-lt"/>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000" dirty="0">
                <a:solidFill>
                  <a:schemeClr val="tx1"/>
                </a:solidFill>
              </a:rPr>
              <a:t>SAP VM &amp; Storage Sizing Principles</a:t>
            </a:r>
            <a:endParaRPr lang="en-US" sz="4800" dirty="0">
              <a:solidFill>
                <a:schemeClr val="tx1"/>
              </a:solidFill>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46096026"/>
              </p:ext>
            </p:extLst>
          </p:nvPr>
        </p:nvGraphicFramePr>
        <p:xfrm>
          <a:off x="504844" y="2956225"/>
          <a:ext cx="11313932" cy="3612264"/>
        </p:xfrm>
        <a:graphic>
          <a:graphicData uri="http://schemas.openxmlformats.org/drawingml/2006/table">
            <a:tbl>
              <a:tblPr firstRow="1" bandRow="1">
                <a:tableStyleId>{5C22544A-7EE6-4342-B048-85BDC9FD1C3A}</a:tableStyleId>
              </a:tblPr>
              <a:tblGrid>
                <a:gridCol w="213280">
                  <a:extLst>
                    <a:ext uri="{9D8B030D-6E8A-4147-A177-3AD203B41FA5}">
                      <a16:colId xmlns:a16="http://schemas.microsoft.com/office/drawing/2014/main" val="2725184960"/>
                    </a:ext>
                  </a:extLst>
                </a:gridCol>
                <a:gridCol w="1371409">
                  <a:extLst>
                    <a:ext uri="{9D8B030D-6E8A-4147-A177-3AD203B41FA5}">
                      <a16:colId xmlns:a16="http://schemas.microsoft.com/office/drawing/2014/main" val="1201680317"/>
                    </a:ext>
                  </a:extLst>
                </a:gridCol>
                <a:gridCol w="1333500">
                  <a:extLst>
                    <a:ext uri="{9D8B030D-6E8A-4147-A177-3AD203B41FA5}">
                      <a16:colId xmlns:a16="http://schemas.microsoft.com/office/drawing/2014/main" val="79678009"/>
                    </a:ext>
                  </a:extLst>
                </a:gridCol>
                <a:gridCol w="1758567">
                  <a:extLst>
                    <a:ext uri="{9D8B030D-6E8A-4147-A177-3AD203B41FA5}">
                      <a16:colId xmlns:a16="http://schemas.microsoft.com/office/drawing/2014/main" val="3781531428"/>
                    </a:ext>
                  </a:extLst>
                </a:gridCol>
                <a:gridCol w="3527888">
                  <a:extLst>
                    <a:ext uri="{9D8B030D-6E8A-4147-A177-3AD203B41FA5}">
                      <a16:colId xmlns:a16="http://schemas.microsoft.com/office/drawing/2014/main" val="1665200899"/>
                    </a:ext>
                  </a:extLst>
                </a:gridCol>
                <a:gridCol w="3109288">
                  <a:extLst>
                    <a:ext uri="{9D8B030D-6E8A-4147-A177-3AD203B41FA5}">
                      <a16:colId xmlns:a16="http://schemas.microsoft.com/office/drawing/2014/main" val="4288066691"/>
                    </a:ext>
                  </a:extLst>
                </a:gridCol>
              </a:tblGrid>
              <a:tr h="466088">
                <a:tc>
                  <a:txBody>
                    <a:bodyPr/>
                    <a:lstStyle/>
                    <a:p>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 or </a:t>
                      </a:r>
                      <a:br>
                        <a:rPr lang="en-US" sz="1600" dirty="0"/>
                      </a:br>
                      <a:r>
                        <a:rPr lang="en-US" sz="1600" dirty="0"/>
                        <a:t>Non-Prod</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scenario</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DB/RAM size</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a:t>
                      </a:r>
                      <a:br>
                        <a:rPr lang="en-US" sz="1600" dirty="0"/>
                      </a:br>
                      <a:r>
                        <a:rPr lang="en-US" sz="1600" dirty="0"/>
                        <a:t>based on </a:t>
                      </a:r>
                      <a:r>
                        <a:rPr lang="en-US" sz="1600" dirty="0">
                          <a:solidFill>
                            <a:srgbClr val="FFFF00"/>
                          </a:solidFill>
                        </a:rPr>
                        <a:t>RAM size</a:t>
                      </a:r>
                      <a:r>
                        <a:rPr lang="en-US" sz="1600" dirty="0"/>
                        <a:t> required for </a:t>
                      </a:r>
                      <a:br>
                        <a:rPr lang="en-US" sz="1600" dirty="0"/>
                      </a:br>
                      <a:r>
                        <a:rPr lang="en-US" sz="1600" dirty="0"/>
                        <a:t>HANA server(s)</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  </a:t>
                      </a:r>
                      <a:br>
                        <a:rPr lang="en-US" sz="1600" dirty="0"/>
                      </a:br>
                      <a:r>
                        <a:rPr lang="en-US" sz="1600" dirty="0"/>
                        <a:t>based on </a:t>
                      </a:r>
                      <a:r>
                        <a:rPr lang="en-US" sz="1600" dirty="0">
                          <a:solidFill>
                            <a:srgbClr val="FFFF00"/>
                          </a:solidFill>
                        </a:rPr>
                        <a:t>SAPS</a:t>
                      </a:r>
                      <a:r>
                        <a:rPr lang="en-US" sz="1600" dirty="0"/>
                        <a:t> required for </a:t>
                      </a:r>
                      <a:br>
                        <a:rPr lang="en-US" sz="1600" dirty="0"/>
                      </a:br>
                      <a:r>
                        <a:rPr lang="en-US" sz="1600" dirty="0"/>
                        <a:t>SAP application servers</a:t>
                      </a:r>
                      <a:endParaRPr lang="en-US" sz="1600" dirty="0">
                        <a:solidFill>
                          <a:srgbClr val="FF0000"/>
                        </a:solidFill>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t>1</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Dev and Test</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 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E v3 or M Series VM </a:t>
                      </a:r>
                      <a:endParaRPr lang="en-US" sz="1600" dirty="0">
                        <a:latin typeface="+mn-lt"/>
                        <a:cs typeface="Segoe UI Light" panose="020B0502040204020203" pitchFamily="34" charset="0"/>
                      </a:endParaRPr>
                    </a:p>
                  </a:txBody>
                  <a:tcPr marL="91427" marR="91427" marT="45713" marB="45713" anchor="ct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 v3 Series VM – scale out</a:t>
                      </a:r>
                      <a:endParaRPr lang="en-US" sz="1600" dirty="0">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t>2</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11.4TiB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t>3</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6TiB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a:t>
                      </a:r>
                      <a:r>
                        <a:rPr lang="en-US" sz="1600" dirty="0"/>
                        <a:t>–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36045">
                <a:tc>
                  <a:txBody>
                    <a:bodyPr/>
                    <a:lstStyle/>
                    <a:p>
                      <a:r>
                        <a:rPr lang="en-US" sz="1600" dirty="0"/>
                        <a:t>4</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6 to 24TiB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r h="466032">
                <a:tc>
                  <a:txBody>
                    <a:bodyPr/>
                    <a:lstStyle/>
                    <a:p>
                      <a:r>
                        <a:rPr lang="en-US" sz="1600" dirty="0"/>
                        <a:t>5</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3 to 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t>6</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4 to 60TiB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multiple nodes  (s</a:t>
                      </a:r>
                      <a:r>
                        <a:rPr lang="en-US" sz="1600" u="none" dirty="0"/>
                        <a:t>cale out </a:t>
                      </a:r>
                      <a:r>
                        <a:rPr lang="en-US" sz="1600" dirty="0"/>
                        <a:t>up to 16 nodes)</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r>
              <a:rPr lang="en-US" sz="4000" dirty="0"/>
              <a:t>Pick Azure Compute for HANA and Application Servers</a:t>
            </a:r>
          </a:p>
        </p:txBody>
      </p:sp>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pic>
        <p:nvPicPr>
          <p:cNvPr id="2" name="Picture 1" descr="A table comparing the certified VM types in Azure for SAP workloads.">
            <a:extLst>
              <a:ext uri="{FF2B5EF4-FFF2-40B4-BE49-F238E27FC236}">
                <a16:creationId xmlns:a16="http://schemas.microsoft.com/office/drawing/2014/main" id="{0844D94C-B2A9-4D9A-BBBD-852C3D95864C}"/>
              </a:ext>
            </a:extLst>
          </p:cNvPr>
          <p:cNvPicPr>
            <a:picLocks noChangeAspect="1"/>
          </p:cNvPicPr>
          <p:nvPr/>
        </p:nvPicPr>
        <p:blipFill>
          <a:blip r:embed="rId3"/>
          <a:stretch>
            <a:fillRect/>
          </a:stretch>
        </p:blipFill>
        <p:spPr>
          <a:xfrm>
            <a:off x="233070" y="1319601"/>
            <a:ext cx="11425547" cy="4949212"/>
          </a:xfrm>
          <a:prstGeom prst="rect">
            <a:avLst/>
          </a:prstGeom>
        </p:spPr>
      </p:pic>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pic>
        <p:nvPicPr>
          <p:cNvPr id="13" name="Picture 12">
            <a:extLst>
              <a:ext uri="{FF2B5EF4-FFF2-40B4-BE49-F238E27FC236}">
                <a16:creationId xmlns:a16="http://schemas.microsoft.com/office/drawing/2014/main" id="{B224AD8A-0787-4236-AA81-BC47A4FCA722}"/>
              </a:ext>
              <a:ext uri="{C183D7F6-B498-43B3-948B-1728B52AA6E4}">
                <adec:decorative xmlns:adec="http://schemas.microsoft.com/office/drawing/2017/decorative" val="1"/>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32 TB blob/disk size</a:t>
            </a:r>
          </a:p>
          <a:p>
            <a:pPr marL="224097" indent="-224097" defTabSz="896386">
              <a:spcBef>
                <a:spcPts val="980"/>
              </a:spcBef>
              <a:defRPr/>
            </a:pPr>
            <a:r>
              <a:rPr lang="en-US" sz="1400" dirty="0">
                <a:latin typeface="+mj-lt"/>
              </a:rPr>
              <a:t>Stripe up to 64 disks for a total of 2,048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pic>
        <p:nvPicPr>
          <p:cNvPr id="3" name="Picture 2" descr="A table comparing performance characteristics of Premium Storage disks in Azure.">
            <a:extLst>
              <a:ext uri="{FF2B5EF4-FFF2-40B4-BE49-F238E27FC236}">
                <a16:creationId xmlns:a16="http://schemas.microsoft.com/office/drawing/2014/main" id="{B8F11DA8-E682-4819-9B59-D493D077BC9F}"/>
              </a:ext>
            </a:extLst>
          </p:cNvPr>
          <p:cNvPicPr>
            <a:picLocks noChangeAspect="1"/>
          </p:cNvPicPr>
          <p:nvPr/>
        </p:nvPicPr>
        <p:blipFill>
          <a:blip r:embed="rId4"/>
          <a:stretch>
            <a:fillRect/>
          </a:stretch>
        </p:blipFill>
        <p:spPr>
          <a:xfrm>
            <a:off x="3576913" y="2053755"/>
            <a:ext cx="8305386" cy="2893383"/>
          </a:xfrm>
          <a:prstGeom prst="rect">
            <a:avLst/>
          </a:prstGeom>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sets and DR across regions</a:t>
            </a:r>
          </a:p>
        </p:txBody>
      </p:sp>
      <p:pic>
        <p:nvPicPr>
          <p:cNvPr id="4" name="Picture 3"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
            <a:extLst>
              <a:ext uri="{FF2B5EF4-FFF2-40B4-BE49-F238E27FC236}">
                <a16:creationId xmlns:a16="http://schemas.microsoft.com/office/drawing/2014/main" id="{E29AC1F6-FF2E-4ED5-9486-FA15AA8370D3}"/>
              </a:ext>
            </a:extLst>
          </p:cNvPr>
          <p:cNvPicPr>
            <a:picLocks noChangeAspect="1"/>
          </p:cNvPicPr>
          <p:nvPr/>
        </p:nvPicPr>
        <p:blipFill>
          <a:blip r:embed="rId3"/>
          <a:stretch>
            <a:fillRect/>
          </a:stretch>
        </p:blipFill>
        <p:spPr>
          <a:xfrm>
            <a:off x="268080" y="887000"/>
            <a:ext cx="11655840" cy="5681489"/>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A diagram that shows SAP deployed in an availability zone for high availability and disaster recovery.">
            <a:extLst>
              <a:ext uri="{FF2B5EF4-FFF2-40B4-BE49-F238E27FC236}">
                <a16:creationId xmlns:a16="http://schemas.microsoft.com/office/drawing/2014/main" id="{63433E34-606D-4C02-B976-FCC2BFDE53F2}"/>
              </a:ext>
            </a:extLst>
          </p:cNvPr>
          <p:cNvPicPr>
            <a:picLocks noChangeAspect="1"/>
          </p:cNvPicPr>
          <p:nvPr/>
        </p:nvPicPr>
        <p:blipFill>
          <a:blip r:embed="rId3"/>
          <a:stretch>
            <a:fillRect/>
          </a:stretch>
        </p:blipFill>
        <p:spPr>
          <a:xfrm>
            <a:off x="1334117" y="1189176"/>
            <a:ext cx="9289303" cy="5225232"/>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a:xfrm>
            <a:off x="269240" y="71147"/>
            <a:ext cx="11655840" cy="899665"/>
          </a:xfrm>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endParaRPr lang="en-US" sz="2800" dirty="0"/>
          </a:p>
        </p:txBody>
      </p:sp>
      <p:pic>
        <p:nvPicPr>
          <p:cNvPr id="4" name="Picture 3" descr="An image that shows business requirements for line of business applications and IT requirements contrasting for SAP on Azure.">
            <a:extLst>
              <a:ext uri="{FF2B5EF4-FFF2-40B4-BE49-F238E27FC236}">
                <a16:creationId xmlns:a16="http://schemas.microsoft.com/office/drawing/2014/main" id="{E2A6349A-1A15-4E93-9948-9E202CFFA5E5}"/>
              </a:ext>
            </a:extLst>
          </p:cNvPr>
          <p:cNvPicPr>
            <a:picLocks noChangeAspect="1"/>
          </p:cNvPicPr>
          <p:nvPr/>
        </p:nvPicPr>
        <p:blipFill>
          <a:blip r:embed="rId3"/>
          <a:stretch>
            <a:fillRect/>
          </a:stretch>
        </p:blipFill>
        <p:spPr>
          <a:xfrm>
            <a:off x="892026" y="1084145"/>
            <a:ext cx="9420814" cy="2455663"/>
          </a:xfrm>
          <a:prstGeom prst="rect">
            <a:avLst/>
          </a:prstGeom>
        </p:spPr>
      </p:pic>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HSR)</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7" name="Plus 8">
            <a:extLst>
              <a:ext uri="{FF2B5EF4-FFF2-40B4-BE49-F238E27FC236}">
                <a16:creationId xmlns:a16="http://schemas.microsoft.com/office/drawing/2014/main" id="{DDCF9EB3-5423-417D-AA1F-7833DE589515}"/>
              </a:ext>
              <a:ext uri="{C183D7F6-B498-43B3-948B-1728B52AA6E4}">
                <adec:decorative xmlns:adec="http://schemas.microsoft.com/office/drawing/2017/decorative" val="1"/>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 uri="{C183D7F6-B498-43B3-948B-1728B52AA6E4}">
                <adec:decorative xmlns:adec="http://schemas.microsoft.com/office/drawing/2017/decorative" val="1"/>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Abstract :</a:t>
            </a:r>
          </a:p>
          <a:p>
            <a:r>
              <a:rPr lang="en-US" sz="2000" dirty="0">
                <a:latin typeface="+mj-lt"/>
              </a:rPr>
              <a:t>In this workshop, you will look at what is involved in deploying SAP </a:t>
            </a:r>
            <a:r>
              <a:rPr lang="en-US" altLang="ja-JP" sz="2000" dirty="0">
                <a:latin typeface="+mj-lt"/>
              </a:rPr>
              <a:t>HANA </a:t>
            </a:r>
            <a:r>
              <a:rPr lang="en-US" sz="2000" dirty="0">
                <a:latin typeface="+mj-lt"/>
              </a:rPr>
              <a:t>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000" dirty="0">
              <a:latin typeface="+mj-lt"/>
            </a:endParaRPr>
          </a:p>
          <a:p>
            <a:pPr>
              <a:lnSpc>
                <a:spcPct val="90000"/>
              </a:lnSpc>
              <a:spcAft>
                <a:spcPts val="600"/>
              </a:spcAft>
            </a:pPr>
            <a:r>
              <a:rPr lang="en-US" sz="2000" dirty="0">
                <a:latin typeface="+mj-lt"/>
              </a:rPr>
              <a:t>Learning objectives :</a:t>
            </a:r>
          </a:p>
          <a:p>
            <a:pPr marL="342900" indent="-342900">
              <a:lnSpc>
                <a:spcPct val="90000"/>
              </a:lnSpc>
              <a:spcAft>
                <a:spcPts val="600"/>
              </a:spcAft>
              <a:buFont typeface="Arial" panose="020B0604020202020204" pitchFamily="34" charset="0"/>
              <a:buChar char="•"/>
            </a:pPr>
            <a:r>
              <a:rPr lang="en-US" sz="2000" dirty="0">
                <a:latin typeface="+mj-lt"/>
              </a:rPr>
              <a:t>Design SAP HANA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000" dirty="0">
                <a:latin typeface="+mj-lt"/>
              </a:rPr>
              <a:t>Present the solution to business/technical decision makers and handle Q&amp;A with customer. </a:t>
            </a:r>
            <a:br>
              <a:rPr lang="en-US" sz="2000" dirty="0">
                <a:latin typeface="+mj-lt"/>
              </a:rPr>
            </a:br>
            <a:endParaRPr lang="en-US" sz="2000" dirty="0">
              <a:latin typeface="+mj-lt"/>
            </a:endParaRPr>
          </a:p>
          <a:p>
            <a:pPr>
              <a:lnSpc>
                <a:spcPct val="90000"/>
              </a:lnSpc>
              <a:spcAft>
                <a:spcPts val="600"/>
              </a:spcAft>
            </a:pPr>
            <a:r>
              <a:rPr lang="en-US" sz="2000" dirty="0">
                <a:latin typeface="+mj-lt"/>
              </a:rPr>
              <a:t>Prerequisite : </a:t>
            </a:r>
          </a:p>
          <a:p>
            <a:pPr marL="342900" indent="-342900">
              <a:lnSpc>
                <a:spcPct val="90000"/>
              </a:lnSpc>
              <a:spcAft>
                <a:spcPts val="600"/>
              </a:spcAft>
              <a:buFont typeface="Arial" panose="020B0604020202020204" pitchFamily="34" charset="0"/>
              <a:buChar char="•"/>
            </a:pPr>
            <a:r>
              <a:rPr lang="en-US" sz="2000" dirty="0">
                <a:latin typeface="+mj-lt"/>
              </a:rPr>
              <a:t>R-AIT344 : Architecture deep dive for SAP deployments</a:t>
            </a:r>
          </a:p>
          <a:p>
            <a:pPr marL="342900" indent="-342900">
              <a:lnSpc>
                <a:spcPct val="90000"/>
              </a:lnSpc>
              <a:spcAft>
                <a:spcPts val="600"/>
              </a:spcAft>
              <a:buFont typeface="Arial" panose="020B0604020202020204" pitchFamily="34" charset="0"/>
              <a:buChar char="•"/>
            </a:pPr>
            <a:r>
              <a:rPr lang="en-US" sz="2000" dirty="0">
                <a:latin typeface="+mj-lt"/>
              </a:rPr>
              <a:t>R-AIT333 : SAP Migration Practitioner Panel </a:t>
            </a:r>
          </a:p>
          <a:p>
            <a:pPr marL="342900" indent="-342900">
              <a:lnSpc>
                <a:spcPct val="90000"/>
              </a:lnSpc>
              <a:spcAft>
                <a:spcPts val="600"/>
              </a:spcAft>
              <a:buFont typeface="Arial" panose="020B0604020202020204" pitchFamily="34" charset="0"/>
              <a:buChar char="•"/>
            </a:pPr>
            <a:r>
              <a:rPr lang="en-US" sz="2000" dirty="0">
                <a:latin typeface="+mj-lt"/>
              </a:rPr>
              <a:t>Understanding of </a:t>
            </a:r>
            <a:r>
              <a:rPr lang="en-US" sz="2000" dirty="0">
                <a:latin typeface="+mj-lt"/>
                <a:hlinkClick r:id="rId3">
                  <a:extLst>
                    <a:ext uri="{A12FA001-AC4F-418D-AE19-62706E023703}">
                      <ahyp:hlinkClr xmlns:ahyp="http://schemas.microsoft.com/office/drawing/2018/hyperlinkcolor" val="tx"/>
                    </a:ext>
                  </a:extLst>
                </a:hlinkClick>
              </a:rPr>
              <a:t>SAP on Azure Webinar Training</a:t>
            </a:r>
            <a:r>
              <a:rPr lang="en-US" sz="2000" dirty="0">
                <a:latin typeface="+mj-lt"/>
              </a:rPr>
              <a:t> and </a:t>
            </a:r>
            <a:r>
              <a:rPr lang="en-US" sz="2000" dirty="0">
                <a:latin typeface="+mj-lt"/>
                <a:hlinkClick r:id="rId4">
                  <a:extLst>
                    <a:ext uri="{A12FA001-AC4F-418D-AE19-62706E023703}">
                      <ahyp:hlinkClr xmlns:ahyp="http://schemas.microsoft.com/office/drawing/2018/hyperlinkcolor" val="tx"/>
                    </a:ext>
                  </a:extLst>
                </a:hlinkClick>
              </a:rPr>
              <a:t>NetWeaver on Azure reference architecture </a:t>
            </a: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 name="Picture 2" descr="A diagram that shows 5 tips for designing deployments that use Azure virtual machines.">
            <a:extLst>
              <a:ext uri="{FF2B5EF4-FFF2-40B4-BE49-F238E27FC236}">
                <a16:creationId xmlns:a16="http://schemas.microsoft.com/office/drawing/2014/main" id="{6989BE70-1CAF-4531-82D5-5E014B042B23}"/>
              </a:ext>
            </a:extLst>
          </p:cNvPr>
          <p:cNvPicPr>
            <a:picLocks noChangeAspect="1"/>
          </p:cNvPicPr>
          <p:nvPr/>
        </p:nvPicPr>
        <p:blipFill>
          <a:blip r:embed="rId3"/>
          <a:stretch>
            <a:fillRect/>
          </a:stretch>
        </p:blipFill>
        <p:spPr>
          <a:xfrm>
            <a:off x="676927" y="1917924"/>
            <a:ext cx="10590476" cy="4471154"/>
          </a:xfrm>
          <a:prstGeom prst="rect">
            <a:avLst/>
          </a:prstGeom>
        </p:spPr>
      </p:pic>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(in availability sets) and DR (across regions)</a:t>
            </a:r>
          </a:p>
        </p:txBody>
      </p:sp>
      <p:pic>
        <p:nvPicPr>
          <p:cNvPr id="3" name="Picture 2"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65183E50-A482-407E-BDC8-CF0FC0AA05A2}"/>
              </a:ext>
            </a:extLst>
          </p:cNvPr>
          <p:cNvPicPr>
            <a:picLocks noChangeAspect="1"/>
          </p:cNvPicPr>
          <p:nvPr/>
        </p:nvPicPr>
        <p:blipFill>
          <a:blip r:embed="rId3"/>
          <a:stretch>
            <a:fillRect/>
          </a:stretch>
        </p:blipFill>
        <p:spPr>
          <a:xfrm>
            <a:off x="636008" y="834556"/>
            <a:ext cx="10919983" cy="5713318"/>
          </a:xfrm>
          <a:prstGeom prst="rect">
            <a:avLst/>
          </a:prstGeom>
        </p:spPr>
      </p:pic>
    </p:spTree>
    <p:extLst>
      <p:ext uri="{BB962C8B-B14F-4D97-AF65-F5344CB8AC3E}">
        <p14:creationId xmlns:p14="http://schemas.microsoft.com/office/powerpoint/2010/main" val="825552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and DR (across availability zones)</a:t>
            </a:r>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A365656A-5277-4A3F-9813-E406C9DBB835}"/>
              </a:ext>
            </a:extLst>
          </p:cNvPr>
          <p:cNvPicPr>
            <a:picLocks noChangeAspect="1"/>
          </p:cNvPicPr>
          <p:nvPr/>
        </p:nvPicPr>
        <p:blipFill>
          <a:blip r:embed="rId3"/>
          <a:stretch>
            <a:fillRect/>
          </a:stretch>
        </p:blipFill>
        <p:spPr>
          <a:xfrm>
            <a:off x="496680" y="840864"/>
            <a:ext cx="10971420" cy="5773289"/>
          </a:xfrm>
          <a:prstGeom prst="rect">
            <a:avLst/>
          </a:prstGeom>
        </p:spPr>
      </p:pic>
    </p:spTree>
    <p:extLst>
      <p:ext uri="{BB962C8B-B14F-4D97-AF65-F5344CB8AC3E}">
        <p14:creationId xmlns:p14="http://schemas.microsoft.com/office/powerpoint/2010/main" val="763547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Baseline knowledge for SAP as a service on Azure</a:t>
            </a:r>
          </a:p>
        </p:txBody>
      </p:sp>
      <p:pic>
        <p:nvPicPr>
          <p:cNvPr id="3" name="Picture 2" descr="A table that describes the baseline knowledge needed to to deploy SAP on Azure.">
            <a:extLst>
              <a:ext uri="{FF2B5EF4-FFF2-40B4-BE49-F238E27FC236}">
                <a16:creationId xmlns:a16="http://schemas.microsoft.com/office/drawing/2014/main" id="{532C8A88-49F8-4AD8-942E-AF11C86E0886}"/>
              </a:ext>
            </a:extLst>
          </p:cNvPr>
          <p:cNvPicPr>
            <a:picLocks noChangeAspect="1"/>
          </p:cNvPicPr>
          <p:nvPr/>
        </p:nvPicPr>
        <p:blipFill>
          <a:blip r:embed="rId3"/>
          <a:stretch>
            <a:fillRect/>
          </a:stretch>
        </p:blipFill>
        <p:spPr>
          <a:xfrm>
            <a:off x="774700" y="945731"/>
            <a:ext cx="10409238" cy="5712977"/>
          </a:xfrm>
          <a:prstGeom prst="rect">
            <a:avLst/>
          </a:prstGeom>
        </p:spPr>
      </p:pic>
    </p:spTree>
    <p:extLst>
      <p:ext uri="{BB962C8B-B14F-4D97-AF65-F5344CB8AC3E}">
        <p14:creationId xmlns:p14="http://schemas.microsoft.com/office/powerpoint/2010/main" val="2175730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S/4HANA on Azure: T-Shirt Pricing</a:t>
            </a:r>
          </a:p>
        </p:txBody>
      </p:sp>
      <p:graphicFrame>
        <p:nvGraphicFramePr>
          <p:cNvPr id="10" name="Table 9">
            <a:extLst>
              <a:ext uri="{FF2B5EF4-FFF2-40B4-BE49-F238E27FC236}">
                <a16:creationId xmlns:a16="http://schemas.microsoft.com/office/drawing/2014/main" id="{F5FB2BBA-4A2F-42F2-B7EE-F9D4C477F36D}"/>
              </a:ext>
            </a:extLst>
          </p:cNvPr>
          <p:cNvGraphicFramePr/>
          <p:nvPr>
            <p:extLst>
              <p:ext uri="{D42A27DB-BD31-4B8C-83A1-F6EECF244321}">
                <p14:modId xmlns:p14="http://schemas.microsoft.com/office/powerpoint/2010/main" val="1989343153"/>
              </p:ext>
            </p:extLst>
          </p:nvPr>
        </p:nvGraphicFramePr>
        <p:xfrm>
          <a:off x="812800" y="1189176"/>
          <a:ext cx="10325100" cy="5129555"/>
        </p:xfrm>
        <a:graphic>
          <a:graphicData uri="http://schemas.openxmlformats.org/drawingml/2006/table">
            <a:tbl>
              <a:tblPr firstRow="1" bandRow="1"/>
              <a:tblGrid>
                <a:gridCol w="663993">
                  <a:extLst>
                    <a:ext uri="{9D8B030D-6E8A-4147-A177-3AD203B41FA5}">
                      <a16:colId xmlns:a16="http://schemas.microsoft.com/office/drawing/2014/main" val="983687862"/>
                    </a:ext>
                  </a:extLst>
                </a:gridCol>
                <a:gridCol w="2833038">
                  <a:extLst>
                    <a:ext uri="{9D8B030D-6E8A-4147-A177-3AD203B41FA5}">
                      <a16:colId xmlns:a16="http://schemas.microsoft.com/office/drawing/2014/main" val="1923357684"/>
                    </a:ext>
                  </a:extLst>
                </a:gridCol>
                <a:gridCol w="3308902">
                  <a:extLst>
                    <a:ext uri="{9D8B030D-6E8A-4147-A177-3AD203B41FA5}">
                      <a16:colId xmlns:a16="http://schemas.microsoft.com/office/drawing/2014/main" val="330428671"/>
                    </a:ext>
                  </a:extLst>
                </a:gridCol>
                <a:gridCol w="3519167">
                  <a:extLst>
                    <a:ext uri="{9D8B030D-6E8A-4147-A177-3AD203B41FA5}">
                      <a16:colId xmlns:a16="http://schemas.microsoft.com/office/drawing/2014/main" val="1537573381"/>
                    </a:ext>
                  </a:extLst>
                </a:gridCol>
              </a:tblGrid>
              <a:tr h="470867">
                <a:tc>
                  <a:txBody>
                    <a:bodyPr/>
                    <a:lstStyle/>
                    <a:p>
                      <a:pPr algn="ctr" fontAlgn="ctr">
                        <a:spcBef>
                          <a:spcPts val="0"/>
                        </a:spcBef>
                        <a:spcAft>
                          <a:spcPts val="0"/>
                        </a:spcAft>
                      </a:pPr>
                      <a:r>
                        <a:rPr lang="en-US" sz="1200" b="1" i="0" u="none" strike="noStrike" dirty="0">
                          <a:effectLst/>
                          <a:latin typeface="Arial" panose="020B0604020202020204" pitchFamily="34" charset="0"/>
                        </a:rPr>
                        <a:t>#</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S/4HANA DB Size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or 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Estimated monthly Azure cost (USD)</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51621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$5,568.48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54280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$5,746.62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588828"/>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$7,630.41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0844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$9,631.73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374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$11,551.01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102263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$12,051.57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23004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$17,971.85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5114699"/>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$20,978.26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06989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$29,892.95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88377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$10,131.37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28922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$10,266.94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06303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$12,588.07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991140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$15,739.16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67676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$22,267.93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88524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$24,006.33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220382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$36,150.50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57490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$41,375.19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48713"/>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$58,892.93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9113843"/>
                  </a:ext>
                </a:extLst>
              </a:tr>
            </a:tbl>
          </a:graphicData>
        </a:graphic>
      </p:graphicFrame>
    </p:spTree>
    <p:extLst>
      <p:ext uri="{BB962C8B-B14F-4D97-AF65-F5344CB8AC3E}">
        <p14:creationId xmlns:p14="http://schemas.microsoft.com/office/powerpoint/2010/main" val="4026095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VM Pricing Tips</a:t>
            </a:r>
          </a:p>
        </p:txBody>
      </p:sp>
      <p:pic>
        <p:nvPicPr>
          <p:cNvPr id="3" name="Picture 2" descr="A diagram that shows 6 tips for pricing virtual machines in Azure.">
            <a:extLst>
              <a:ext uri="{FF2B5EF4-FFF2-40B4-BE49-F238E27FC236}">
                <a16:creationId xmlns:a16="http://schemas.microsoft.com/office/drawing/2014/main" id="{189F0D78-33FB-4783-ABE4-8E1335336DBB}"/>
              </a:ext>
            </a:extLst>
          </p:cNvPr>
          <p:cNvPicPr>
            <a:picLocks noChangeAspect="1"/>
          </p:cNvPicPr>
          <p:nvPr/>
        </p:nvPicPr>
        <p:blipFill>
          <a:blip r:embed="rId3"/>
          <a:stretch>
            <a:fillRect/>
          </a:stretch>
        </p:blipFill>
        <p:spPr>
          <a:xfrm>
            <a:off x="913148" y="1865316"/>
            <a:ext cx="9353943" cy="3972776"/>
          </a:xfrm>
          <a:prstGeom prst="rect">
            <a:avLst/>
          </a:prstGeom>
        </p:spPr>
      </p:pic>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21954" y="153914"/>
            <a:ext cx="12233545" cy="481085"/>
          </a:xfrm>
        </p:spPr>
        <p:txBody>
          <a:bodyPr>
            <a:noAutofit/>
          </a:bodyPr>
          <a:lstStyle/>
          <a:p>
            <a:pPr algn="ctr"/>
            <a:r>
              <a:rPr lang="en-US" sz="4000" dirty="0">
                <a:solidFill>
                  <a:schemeClr val="bg1"/>
                </a:solidFill>
              </a:rPr>
              <a:t>Automated HANA deployment with Terraform and Ansible</a:t>
            </a:r>
            <a:br>
              <a:rPr lang="en-US" sz="4000" dirty="0">
                <a:solidFill>
                  <a:schemeClr val="bg1"/>
                </a:solidFill>
              </a:rPr>
            </a:br>
            <a:r>
              <a:rPr lang="en-US" sz="3200" dirty="0">
                <a:solidFill>
                  <a:schemeClr val="bg1"/>
                </a:solidFill>
              </a:rPr>
              <a:t>Step-by-step Hands-on Lab guidance can be found on </a:t>
            </a:r>
            <a:r>
              <a:rPr lang="en-US" sz="3200" dirty="0">
                <a:solidFill>
                  <a:schemeClr val="bg1"/>
                </a:solidFill>
                <a:hlinkClick r:id="rId3"/>
              </a:rPr>
              <a:t>GitHub</a:t>
            </a:r>
            <a:endParaRPr lang="en-US" sz="4000" dirty="0">
              <a:solidFill>
                <a:schemeClr val="bg1"/>
              </a:solidFill>
            </a:endParaRPr>
          </a:p>
        </p:txBody>
      </p:sp>
      <p:pic>
        <p:nvPicPr>
          <p:cNvPr id="2" name="Picture 2" descr="Solution architecture to setup SAP HANA on Azure consisting of a highly-available HANA instance.">
            <a:extLst>
              <a:ext uri="{FF2B5EF4-FFF2-40B4-BE49-F238E27FC236}">
                <a16:creationId xmlns:a16="http://schemas.microsoft.com/office/drawing/2014/main" id="{7B3B47C7-505A-4308-8605-35E3FA4B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862" y="1494392"/>
            <a:ext cx="5882127" cy="50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04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Is the proposed solution fully certified by SAP?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pPr marL="0" indent="0">
              <a:buNone/>
            </a:pPr>
            <a:r>
              <a:rPr lang="en-US" sz="2800" dirty="0">
                <a:solidFill>
                  <a:schemeClr val="tx1"/>
                </a:solidFill>
                <a:latin typeface="+mn-lt"/>
              </a:rPr>
              <a:t>Each of the T-Shirt pricing options represents a fully SAP-certified configuration. For more information, refer to </a:t>
            </a:r>
            <a:r>
              <a:rPr lang="en-US" sz="2800" u="sng" dirty="0">
                <a:solidFill>
                  <a:schemeClr val="tx1"/>
                </a:solidFill>
                <a:latin typeface="+mn-lt"/>
              </a:rPr>
              <a:t>https://docs.microsoft.com/en-us/azure/virtual-machines/workloads/sap/hana-available-skus</a:t>
            </a:r>
            <a:endParaRPr lang="en-US" sz="2800" dirty="0">
              <a:solidFill>
                <a:schemeClr val="tx1"/>
              </a:solidFill>
              <a:latin typeface="+mn-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Does the proposal meet Contoso business continuity requirements? What if there's outage on VM or storage? How can we restore from backup? How can we failover the landscape in case of an outage?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800" dirty="0">
                <a:solidFill>
                  <a:schemeClr val="tx1"/>
                </a:solidFill>
                <a:latin typeface="+mn-lt"/>
              </a:rPr>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There're legacy on-prem systems that need to interact with S/4HANA in cloud. How can we minimize performance impact in cross-premises scenarios?</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tx1"/>
                </a:solidFill>
                <a:latin typeface="+mn-lt"/>
              </a:rPr>
              <a:t>ExpressRoute provides secure, high-bandwidth, low-latency connectivity between Azure and on-premises datacenters. ExpressRoute provides more predictable performance, with higher bandwidth and lower latency than VPN connections. ExpressRoute offers per-circuit throughput of up to 10 gigabits per second (Gbps), with the per-gateway throughput of up to 9000 megabits per second (Mbps). These capabilities make ExpressRoute the preferred choice for enterprise and mission-critical workloads.</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we change the size of the environment if sizing requirements change in future?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Azure VMs can be resized on demand (changing a VM size requires a reboot). If a non-production Azure VM is not being used frequently, you can resize it down to a smaller size to reduce your monthly costs. If an Azure VM is reaching its performance limits, it can be resized to a larger size to increase its capacity.</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Is there anything not included in the results of Azure Pricing Calculator?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The T-Shirt pricing does not include SAP software licensing, cost of monitoring/logging, as well as Windows Server licensing costs (the pricing assumes that Contoso will be able to leverage Azure Hybrid Use Benefit)</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68806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CFO is asking for cost saving even further. What can we do to optimize the cost? What are our options?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Estimate VM uptime and use Reserved Instances if uptime is larger than 30%</a:t>
            </a:r>
          </a:p>
          <a:p>
            <a:r>
              <a:rPr lang="en-US" sz="2800" dirty="0">
                <a:solidFill>
                  <a:schemeClr val="tx1"/>
                </a:solidFill>
                <a:latin typeface="+mn-lt"/>
              </a:rPr>
              <a:t>Review T-Shirt pricing model</a:t>
            </a:r>
          </a:p>
          <a:p>
            <a:r>
              <a:rPr lang="en-US" sz="2800" dirty="0">
                <a:solidFill>
                  <a:schemeClr val="tx1"/>
                </a:solidFill>
                <a:latin typeface="+mn-lt"/>
              </a:rPr>
              <a:t>When using Windows Server, take advantage of the Azure Hybrid Use Benefits (AHUB)</a:t>
            </a:r>
          </a:p>
          <a:p>
            <a:r>
              <a:rPr lang="en-US" sz="2800" dirty="0">
                <a:solidFill>
                  <a:schemeClr val="tx1"/>
                </a:solidFill>
                <a:latin typeface="+mn-lt"/>
              </a:rPr>
              <a:t>Schedule stopping and deallocating of non-production virtual machines during their idle times</a:t>
            </a:r>
          </a:p>
          <a:p>
            <a:endParaRPr lang="en-US" sz="2800" dirty="0">
              <a:solidFill>
                <a:schemeClr val="tx1"/>
              </a:solidFill>
              <a:latin typeface="+mn-lt"/>
            </a:endParaRP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97018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Resources</a:t>
            </a:r>
          </a:p>
        </p:txBody>
      </p:sp>
      <p:sp>
        <p:nvSpPr>
          <p:cNvPr id="6" name="Rectangle 5">
            <a:extLst>
              <a:ext uri="{FF2B5EF4-FFF2-40B4-BE49-F238E27FC236}">
                <a16:creationId xmlns:a16="http://schemas.microsoft.com/office/drawing/2014/main" id="{634EE4E8-9995-442C-BD2D-8EF73FE05449}"/>
              </a:ext>
            </a:extLst>
          </p:cNvPr>
          <p:cNvSpPr/>
          <p:nvPr/>
        </p:nvSpPr>
        <p:spPr>
          <a:xfrm>
            <a:off x="268935" y="1187630"/>
            <a:ext cx="5941366" cy="5016758"/>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High availability of SAP HANA on Azure VMs on SUSE Linux Enterprise Server</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https://docs.microsoft.com/en-us/azure/virtual-machines/workloads/sap/sap-hana-high-availability/</a:t>
            </a:r>
            <a:r>
              <a:rPr lang="en-US" sz="2000" dirty="0">
                <a:solidFill>
                  <a:srgbClr val="FFFFFF"/>
                </a:solidFill>
                <a:latin typeface="Segoe UI Semilight" panose="020B0402040204020203" pitchFamily="34" charset="0"/>
                <a:cs typeface="Segoe UI Semilight" panose="020B0402040204020203" pitchFamily="34" charset="0"/>
              </a:rPr>
              <a:t> </a:t>
            </a:r>
          </a:p>
          <a:p>
            <a:r>
              <a:rPr lang="en-US" sz="2000" dirty="0">
                <a:solidFill>
                  <a:srgbClr val="FFFFFF"/>
                </a:solidFill>
                <a:latin typeface="Segoe UI Semilight" panose="020B0402040204020203" pitchFamily="34" charset="0"/>
                <a:cs typeface="Segoe UI Semilight" panose="020B0402040204020203" pitchFamily="34" charset="0"/>
              </a:rPr>
              <a:t>High availability for SAP NetWeaver on Azure VMs on SUSE Linux Enterprise Server with Azure NetApp Files for SAP applications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https://docs.microsoft.com/en-us/azure/virtual-machines/workloads/sap/high-availability-guide-suse</a:t>
            </a:r>
          </a:p>
          <a:p>
            <a:r>
              <a:rPr lang="en-US" sz="2000" dirty="0">
                <a:solidFill>
                  <a:srgbClr val="FFFFFF"/>
                </a:solidFill>
                <a:latin typeface="Segoe UI Semilight" panose="020B0402040204020203" pitchFamily="34" charset="0"/>
                <a:cs typeface="Segoe UI Semilight" panose="020B0402040204020203" pitchFamily="34" charset="0"/>
              </a:rPr>
              <a:t>SAP HANA high availability for Azure virtual machines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https://docs.microsoft.com/en-us/azure/virtual-machines/workloads/sap/sap-hana-availability-overview</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9F38420F-B542-4050-A41E-8C1398DA218B}"/>
              </a:ext>
            </a:extLst>
          </p:cNvPr>
          <p:cNvSpPr/>
          <p:nvPr/>
        </p:nvSpPr>
        <p:spPr>
          <a:xfrm>
            <a:off x="6096000" y="1187630"/>
            <a:ext cx="5941366" cy="4708981"/>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SAP HANA availability within one Azure region</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https://docs.microsoft.com/en-us/azure/virtual-machines/workloads/sap/sap-hana-availability-one-region</a:t>
            </a:r>
          </a:p>
          <a:p>
            <a:r>
              <a:rPr lang="en-US" sz="2000" dirty="0">
                <a:solidFill>
                  <a:srgbClr val="FFFFFF"/>
                </a:solidFill>
                <a:latin typeface="Segoe UI Semilight" panose="020B0402040204020203" pitchFamily="34" charset="0"/>
                <a:cs typeface="Segoe UI Semilight" panose="020B0402040204020203" pitchFamily="34" charset="0"/>
              </a:rPr>
              <a:t>SAP HANA availability across Azure regions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https://docs.microsoft.com/en-us/azure/virtual-machines/workloads/sap/sap-hana-availability-across-regions</a:t>
            </a:r>
          </a:p>
          <a:p>
            <a:r>
              <a:rPr lang="en-US" sz="2000" dirty="0">
                <a:solidFill>
                  <a:srgbClr val="FFFFFF"/>
                </a:solidFill>
                <a:latin typeface="Segoe UI Semilight" panose="020B0402040204020203" pitchFamily="34" charset="0"/>
                <a:cs typeface="Segoe UI Semilight" panose="020B0402040204020203" pitchFamily="34" charset="0"/>
              </a:rPr>
              <a:t>SAP workload configurations with Azure Availability Zones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https://docs.microsoft.com/en-us/azure/virtual-machines/workloads/sap/sap-ha-availability-zones</a:t>
            </a:r>
          </a:p>
          <a:p>
            <a:r>
              <a:rPr lang="en-US" sz="2000" dirty="0">
                <a:solidFill>
                  <a:srgbClr val="FFFFFF"/>
                </a:solidFill>
                <a:latin typeface="Segoe UI Semilight" panose="020B0402040204020203" pitchFamily="34" charset="0"/>
                <a:cs typeface="Segoe UI Semilight" panose="020B0402040204020203" pitchFamily="34" charset="0"/>
              </a:rPr>
              <a:t>Automated SAP Deployments in Azure Cloud</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https://github.com/Azure/sap-hana</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945144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247F3-B4A4-412A-AC8A-316401F90E93}"/>
              </a:ext>
            </a:extLst>
          </p:cNvPr>
          <p:cNvSpPr>
            <a:spLocks noGrp="1"/>
          </p:cNvSpPr>
          <p:nvPr>
            <p:ph type="title"/>
          </p:nvPr>
        </p:nvSpPr>
        <p:spPr/>
        <p:txBody>
          <a:bodyPr/>
          <a:lstStyle/>
          <a:p>
            <a:pPr algn="ctr"/>
            <a:r>
              <a:rPr lang="en-US" sz="3600" spc="0" dirty="0">
                <a:ln>
                  <a:noFill/>
                </a:ln>
                <a:solidFill>
                  <a:srgbClr val="FFFFFF"/>
                </a:solidFill>
                <a:latin typeface="Segoe UI Light" panose="020B0502040204020203" pitchFamily="34" charset="0"/>
                <a:cs typeface="Segoe UI Light" panose="020B0502040204020203" pitchFamily="34" charset="0"/>
              </a:rPr>
              <a:t>SAP on Azure - Cloud Assessment Session  </a:t>
            </a:r>
            <a:br>
              <a:rPr lang="en-US" sz="3600" spc="0" dirty="0">
                <a:ln>
                  <a:noFill/>
                </a:ln>
                <a:solidFill>
                  <a:srgbClr val="FFFFFF"/>
                </a:solidFill>
                <a:latin typeface="Segoe UI Light" panose="020B0502040204020203" pitchFamily="34" charset="0"/>
                <a:cs typeface="Segoe UI Light" panose="020B0502040204020203" pitchFamily="34" charset="0"/>
              </a:rPr>
            </a:br>
            <a:r>
              <a:rPr lang="en-US" sz="3600" spc="0" dirty="0">
                <a:ln>
                  <a:noFill/>
                </a:ln>
                <a:solidFill>
                  <a:srgbClr val="FFFFFF"/>
                </a:solidFill>
                <a:latin typeface="Segoe UI Light" panose="020B0502040204020203" pitchFamily="34" charset="0"/>
                <a:cs typeface="Segoe UI Light" panose="020B0502040204020203" pitchFamily="34" charset="0"/>
              </a:rPr>
              <a:t>(= Architecture Design Session)  </a:t>
            </a:r>
            <a:br>
              <a:rPr lang="en-US" sz="3600" spc="0" baseline="30000" dirty="0">
                <a:ln>
                  <a:noFill/>
                </a:ln>
                <a:solidFill>
                  <a:srgbClr val="FFFFFF"/>
                </a:solidFill>
                <a:latin typeface="Segoe UI Light" panose="020B0502040204020203" pitchFamily="34" charset="0"/>
                <a:cs typeface="Segoe UI Light" panose="020B0502040204020203" pitchFamily="34" charset="0"/>
              </a:rPr>
            </a:br>
            <a:endParaRPr lang="en-US" sz="3600" dirty="0"/>
          </a:p>
        </p:txBody>
      </p:sp>
      <p:pic>
        <p:nvPicPr>
          <p:cNvPr id="2" name="Picture 1" descr="A diagram that explains how the Cloud Assessment Session for SAP on Azure works.">
            <a:extLst>
              <a:ext uri="{FF2B5EF4-FFF2-40B4-BE49-F238E27FC236}">
                <a16:creationId xmlns:a16="http://schemas.microsoft.com/office/drawing/2014/main" id="{C7222B7B-3162-43BA-82B8-F582AFB9C33D}"/>
              </a:ext>
            </a:extLst>
          </p:cNvPr>
          <p:cNvPicPr>
            <a:picLocks noChangeAspect="1"/>
          </p:cNvPicPr>
          <p:nvPr/>
        </p:nvPicPr>
        <p:blipFill>
          <a:blip r:embed="rId3"/>
          <a:stretch>
            <a:fillRect/>
          </a:stretch>
        </p:blipFill>
        <p:spPr>
          <a:xfrm>
            <a:off x="1081522" y="1466151"/>
            <a:ext cx="9791632" cy="4922138"/>
          </a:xfrm>
          <a:prstGeom prst="rect">
            <a:avLst/>
          </a:prstGeom>
        </p:spPr>
      </p:pic>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pharmaceutical company with headquarters in Boston, US.  </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 In addition to NetWeaver-based apps, Contoso wants to evaluate the option of implementing XSA-based apps.</a:t>
            </a:r>
          </a:p>
          <a:p>
            <a:r>
              <a:rPr lang="en-US" sz="2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77FF14-38DE-4C8F-BE18-29FFB530B9A6}"/>
              </a:ext>
            </a:extLst>
          </p:cNvPr>
          <p:cNvSpPr>
            <a:spLocks noGrp="1"/>
          </p:cNvSpPr>
          <p:nvPr>
            <p:ph type="title"/>
          </p:nvPr>
        </p:nvSpPr>
        <p:spPr/>
        <p:txBody>
          <a:bodyPr/>
          <a:lstStyle/>
          <a:p>
            <a:pPr algn="ctr"/>
            <a:r>
              <a:rPr lang="en-US" sz="4000"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HANA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u="sng" dirty="0">
                <a:hlinkClick r:id="rId3"/>
              </a:rPr>
              <a:t>https://github.com/microsoft/MCW-SAP-HANA-on-Azure/tree/master/Whiteboard%20design%20session  </a:t>
            </a:r>
            <a:endParaRPr kumimoji="0" lang="en-US" sz="1800" b="0" i="1" u="sng"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
        <p:nvSpPr>
          <p:cNvPr id="3" name="Content Placeholder 2"/>
          <p:cNvSpPr>
            <a:spLocks noGrp="1"/>
          </p:cNvSpPr>
          <p:nvPr>
            <p:ph sz="quarter" idx="10"/>
          </p:nvPr>
        </p:nvSpPr>
        <p:spPr>
          <a:xfrm>
            <a:off x="269239" y="1663947"/>
            <a:ext cx="11735948" cy="2597634"/>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planned operational dependencies on SAP applications force us to seek reasonably priced high availability and disaster recovery capabilities for our production SAP S/4HANA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8EBD-AC2B-41B6-95C5-66059953B98F}"/>
              </a:ext>
            </a:extLst>
          </p:cNvPr>
          <p:cNvSpPr>
            <a:spLocks noGrp="1"/>
          </p:cNvSpPr>
          <p:nvPr>
            <p:ph type="title"/>
          </p:nvPr>
        </p:nvSpPr>
        <p:spPr/>
        <p:txBody>
          <a:bodyPr/>
          <a:lstStyle/>
          <a:p>
            <a:r>
              <a:rPr lang="en-US" dirty="0"/>
              <a:t>Contoso S/4HANA requirements</a:t>
            </a:r>
          </a:p>
        </p:txBody>
      </p:sp>
      <p:graphicFrame>
        <p:nvGraphicFramePr>
          <p:cNvPr id="4" name="Table 3">
            <a:extLst>
              <a:ext uri="{FF2B5EF4-FFF2-40B4-BE49-F238E27FC236}">
                <a16:creationId xmlns:a16="http://schemas.microsoft.com/office/drawing/2014/main" id="{EB21D259-5CC1-460C-9FF4-59237AD59571}"/>
              </a:ext>
            </a:extLst>
          </p:cNvPr>
          <p:cNvGraphicFramePr>
            <a:graphicFrameLocks noGrp="1"/>
          </p:cNvGraphicFramePr>
          <p:nvPr>
            <p:extLst>
              <p:ext uri="{D42A27DB-BD31-4B8C-83A1-F6EECF244321}">
                <p14:modId xmlns:p14="http://schemas.microsoft.com/office/powerpoint/2010/main" val="1102119344"/>
              </p:ext>
            </p:extLst>
          </p:nvPr>
        </p:nvGraphicFramePr>
        <p:xfrm>
          <a:off x="985304" y="1517593"/>
          <a:ext cx="10004429" cy="4950948"/>
        </p:xfrm>
        <a:graphic>
          <a:graphicData uri="http://schemas.openxmlformats.org/drawingml/2006/table">
            <a:tbl>
              <a:tblPr firstRow="1" bandRow="1">
                <a:tableStyleId>{5C22544A-7EE6-4342-B048-85BDC9FD1C3A}</a:tableStyleId>
              </a:tblPr>
              <a:tblGrid>
                <a:gridCol w="1538440">
                  <a:extLst>
                    <a:ext uri="{9D8B030D-6E8A-4147-A177-3AD203B41FA5}">
                      <a16:colId xmlns:a16="http://schemas.microsoft.com/office/drawing/2014/main" val="3043022519"/>
                    </a:ext>
                  </a:extLst>
                </a:gridCol>
                <a:gridCol w="1469946">
                  <a:extLst>
                    <a:ext uri="{9D8B030D-6E8A-4147-A177-3AD203B41FA5}">
                      <a16:colId xmlns:a16="http://schemas.microsoft.com/office/drawing/2014/main" val="2092635900"/>
                    </a:ext>
                  </a:extLst>
                </a:gridCol>
                <a:gridCol w="1616119">
                  <a:extLst>
                    <a:ext uri="{9D8B030D-6E8A-4147-A177-3AD203B41FA5}">
                      <a16:colId xmlns:a16="http://schemas.microsoft.com/office/drawing/2014/main" val="237992077"/>
                    </a:ext>
                  </a:extLst>
                </a:gridCol>
                <a:gridCol w="1642354">
                  <a:extLst>
                    <a:ext uri="{9D8B030D-6E8A-4147-A177-3AD203B41FA5}">
                      <a16:colId xmlns:a16="http://schemas.microsoft.com/office/drawing/2014/main" val="1328838258"/>
                    </a:ext>
                  </a:extLst>
                </a:gridCol>
                <a:gridCol w="1820758">
                  <a:extLst>
                    <a:ext uri="{9D8B030D-6E8A-4147-A177-3AD203B41FA5}">
                      <a16:colId xmlns:a16="http://schemas.microsoft.com/office/drawing/2014/main" val="1679621409"/>
                    </a:ext>
                  </a:extLst>
                </a:gridCol>
                <a:gridCol w="1916812">
                  <a:extLst>
                    <a:ext uri="{9D8B030D-6E8A-4147-A177-3AD203B41FA5}">
                      <a16:colId xmlns:a16="http://schemas.microsoft.com/office/drawing/2014/main" val="2804217181"/>
                    </a:ext>
                  </a:extLst>
                </a:gridCol>
              </a:tblGrid>
              <a:tr h="1415272">
                <a:tc>
                  <a:txBody>
                    <a:bodyPr/>
                    <a:lstStyle/>
                    <a:p>
                      <a:endParaRPr lang="en-US" sz="1600" dirty="0"/>
                    </a:p>
                  </a:txBody>
                  <a:tcPr/>
                </a:tc>
                <a:tc>
                  <a:txBody>
                    <a:bodyPr/>
                    <a:lstStyle/>
                    <a:p>
                      <a:r>
                        <a:rPr lang="en-US" sz="1600" dirty="0"/>
                        <a:t>HANA DB RAM requirement</a:t>
                      </a:r>
                    </a:p>
                  </a:txBody>
                  <a:tcPr/>
                </a:tc>
                <a:tc>
                  <a:txBody>
                    <a:bodyPr/>
                    <a:lstStyle/>
                    <a:p>
                      <a:r>
                        <a:rPr lang="en-US" sz="1600" dirty="0"/>
                        <a:t>Application SAPS requirement (SAPS)</a:t>
                      </a:r>
                    </a:p>
                  </a:txBody>
                  <a:tcPr/>
                </a:tc>
                <a:tc>
                  <a:txBody>
                    <a:bodyPr/>
                    <a:lstStyle/>
                    <a:p>
                      <a:r>
                        <a:rPr lang="en-US" sz="1600" dirty="0"/>
                        <a:t>High Availability for DB, application and file-share</a:t>
                      </a:r>
                    </a:p>
                  </a:txBody>
                  <a:tcPr/>
                </a:tc>
                <a:tc>
                  <a:txBody>
                    <a:bodyPr/>
                    <a:lstStyle/>
                    <a:p>
                      <a:r>
                        <a:rPr lang="en-US" sz="1600" dirty="0"/>
                        <a:t>Disaster Recovery </a:t>
                      </a:r>
                      <a:br>
                        <a:rPr lang="en-US" sz="1600" dirty="0"/>
                      </a:br>
                      <a:r>
                        <a:rPr lang="en-US" sz="1600" dirty="0"/>
                        <a:t>for DB, application and file-share)</a:t>
                      </a:r>
                    </a:p>
                  </a:txBody>
                  <a:tcPr/>
                </a:tc>
                <a:tc>
                  <a:txBody>
                    <a:bodyPr/>
                    <a:lstStyle/>
                    <a:p>
                      <a:r>
                        <a:rPr lang="en-US" sz="1600" dirty="0"/>
                        <a:t>DB backup and retention period</a:t>
                      </a:r>
                    </a:p>
                  </a:txBody>
                  <a:tcPr/>
                </a:tc>
                <a:extLst>
                  <a:ext uri="{0D108BD9-81ED-4DB2-BD59-A6C34878D82A}">
                    <a16:rowId xmlns:a16="http://schemas.microsoft.com/office/drawing/2014/main" val="3282162021"/>
                  </a:ext>
                </a:extLst>
              </a:tr>
              <a:tr h="1680636">
                <a:tc>
                  <a:txBody>
                    <a:bodyPr/>
                    <a:lstStyle/>
                    <a:p>
                      <a:r>
                        <a:rPr lang="en-US" sz="1600" dirty="0"/>
                        <a:t>Production</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(No data loss,</a:t>
                      </a:r>
                      <a:br>
                        <a:rPr lang="en-US" sz="1600" dirty="0"/>
                      </a:br>
                      <a:r>
                        <a:rPr lang="en-US" sz="1600"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Log backup every 30min retained</a:t>
                      </a:r>
                      <a:br>
                        <a:rPr lang="en-US" sz="1600" dirty="0"/>
                      </a:br>
                      <a:r>
                        <a:rPr lang="en-US" sz="1600" dirty="0"/>
                        <a:t>for 1 day,</a:t>
                      </a:r>
                      <a:br>
                        <a:rPr lang="en-US" sz="1600" dirty="0"/>
                      </a:br>
                      <a:r>
                        <a:rPr lang="en-US" sz="1600" dirty="0"/>
                        <a:t>Full daily backup for 1 month</a:t>
                      </a:r>
                    </a:p>
                  </a:txBody>
                  <a:tcPr/>
                </a:tc>
                <a:extLst>
                  <a:ext uri="{0D108BD9-81ED-4DB2-BD59-A6C34878D82A}">
                    <a16:rowId xmlns:a16="http://schemas.microsoft.com/office/drawing/2014/main" val="3195694808"/>
                  </a:ext>
                </a:extLst>
              </a:tr>
              <a:tr h="884545">
                <a:tc>
                  <a:txBody>
                    <a:bodyPr/>
                    <a:lstStyle/>
                    <a:p>
                      <a:r>
                        <a:rPr lang="en-US" sz="1600" dirty="0"/>
                        <a:t>Quality Assurance</a:t>
                      </a:r>
                    </a:p>
                  </a:txBody>
                  <a:tcPr/>
                </a:tc>
                <a:tc>
                  <a:txBody>
                    <a:bodyPr/>
                    <a:lstStyle/>
                    <a:p>
                      <a:r>
                        <a:rPr lang="en-US" sz="1600" dirty="0"/>
                        <a:t>2TiB</a:t>
                      </a:r>
                    </a:p>
                  </a:txBody>
                  <a:tcPr/>
                </a:tc>
                <a:tc>
                  <a:txBody>
                    <a:bodyPr/>
                    <a:lstStyle/>
                    <a:p>
                      <a:r>
                        <a:rPr lang="en-US" sz="1600" dirty="0"/>
                        <a:t>15,000</a:t>
                      </a:r>
                    </a:p>
                  </a:txBody>
                  <a:tcPr/>
                </a:tc>
                <a:tc>
                  <a:txBody>
                    <a:bodyPr/>
                    <a:lstStyle/>
                    <a:p>
                      <a:r>
                        <a:rPr lang="en-US" sz="1600" dirty="0"/>
                        <a:t>Required</a:t>
                      </a:r>
                      <a:br>
                        <a:rPr lang="en-US" sz="1600" dirty="0"/>
                      </a:br>
                      <a:r>
                        <a:rPr lang="en-US" sz="1600"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2258102910"/>
                  </a:ext>
                </a:extLst>
              </a:tr>
              <a:tr h="970495">
                <a:tc>
                  <a:txBody>
                    <a:bodyPr/>
                    <a:lstStyle/>
                    <a:p>
                      <a:r>
                        <a:rPr lang="en-US" sz="1600" dirty="0"/>
                        <a:t>Development</a:t>
                      </a:r>
                    </a:p>
                  </a:txBody>
                  <a:tcPr/>
                </a:tc>
                <a:tc>
                  <a:txBody>
                    <a:bodyPr/>
                    <a:lstStyle/>
                    <a:p>
                      <a:r>
                        <a:rPr lang="en-US" sz="1600" dirty="0"/>
                        <a:t>192GiB</a:t>
                      </a:r>
                    </a:p>
                  </a:txBody>
                  <a:tcPr/>
                </a:tc>
                <a:tc>
                  <a:txBody>
                    <a:bodyPr/>
                    <a:lstStyle/>
                    <a:p>
                      <a:r>
                        <a:rPr lang="en-US" sz="1600" dirty="0"/>
                        <a:t>No</a:t>
                      </a:r>
                    </a:p>
                  </a:txBody>
                  <a:tcPr/>
                </a:tc>
                <a:tc>
                  <a:txBody>
                    <a:bodyPr/>
                    <a:lstStyle/>
                    <a:p>
                      <a:r>
                        <a:rPr lang="en-US" sz="1600" dirty="0"/>
                        <a:t>No</a:t>
                      </a:r>
                    </a:p>
                  </a:txBody>
                  <a:tcPr/>
                </a:tc>
                <a:tc>
                  <a:txBody>
                    <a:bodyPr/>
                    <a:lstStyle/>
                    <a:p>
                      <a:r>
                        <a:rPr lang="en-US" sz="1600"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3165426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5269135"/>
          </a:xfrm>
        </p:spPr>
        <p:txBody>
          <a:bodyPr/>
          <a:lstStyle/>
          <a:p>
            <a:pPr lvl="0"/>
            <a:r>
              <a:rPr lang="en-US" sz="2800" dirty="0">
                <a:solidFill>
                  <a:schemeClr val="bg1"/>
                </a:solidFill>
                <a:latin typeface="+mj-lt"/>
                <a:cs typeface="Segoe UI Semilight" panose="020B0402040204020203" pitchFamily="34" charset="0"/>
              </a:rPr>
              <a:t>Is the proposed solution fully certified by SAP?</a:t>
            </a:r>
          </a:p>
          <a:p>
            <a:pPr lvl="0"/>
            <a:r>
              <a:rPr lang="en-US" sz="2800" dirty="0">
                <a:solidFill>
                  <a:schemeClr val="bg1"/>
                </a:solidFill>
                <a:latin typeface="+mj-lt"/>
                <a:cs typeface="Segoe UI Semilight" panose="020B0402040204020203" pitchFamily="34" charset="0"/>
              </a:rPr>
              <a:t>Does the proposal meet Contoso business continuity requirements? What if there's outage on VM or storage? How can we restore from backup? How can we failover the landscape in case of an outage?</a:t>
            </a:r>
          </a:p>
          <a:p>
            <a:pPr lvl="0"/>
            <a:r>
              <a:rPr lang="en-US" sz="2800" dirty="0">
                <a:solidFill>
                  <a:schemeClr val="bg1"/>
                </a:solidFill>
                <a:latin typeface="+mj-lt"/>
                <a:cs typeface="Segoe UI Semilight" panose="020B0402040204020203" pitchFamily="34" charset="0"/>
              </a:rPr>
              <a:t>There're legacy systems on-prem that needs to interact with S/4HANA in cloud. How can we minimize performance impact in cross-premises scenarios?</a:t>
            </a:r>
          </a:p>
          <a:p>
            <a:pPr lvl="0"/>
            <a:r>
              <a:rPr lang="en-US" sz="2800" dirty="0">
                <a:solidFill>
                  <a:schemeClr val="bg1"/>
                </a:solidFill>
                <a:latin typeface="+mj-lt"/>
                <a:cs typeface="Segoe UI Semilight" panose="020B0402040204020203" pitchFamily="34" charset="0"/>
              </a:rPr>
              <a:t>Can we change the size of the environment if sizing requirements change in future?</a:t>
            </a:r>
          </a:p>
          <a:p>
            <a:pPr lvl="0"/>
            <a:r>
              <a:rPr lang="en-US" sz="2800" dirty="0">
                <a:solidFill>
                  <a:schemeClr val="bg1"/>
                </a:solidFill>
                <a:latin typeface="+mj-lt"/>
                <a:cs typeface="Segoe UI Semilight" panose="020B0402040204020203" pitchFamily="34" charset="0"/>
              </a:rPr>
              <a:t>Is there anything not included in the results of Azure Pricing Calculator?</a:t>
            </a:r>
          </a:p>
          <a:p>
            <a:pPr lvl="0"/>
            <a:r>
              <a:rPr lang="en-US" sz="2800" dirty="0">
                <a:solidFill>
                  <a:schemeClr val="bg1"/>
                </a:solidFill>
                <a:latin typeface="+mj-lt"/>
                <a:cs typeface="Segoe UI Semilight" panose="020B0402040204020203" pitchFamily="34" charset="0"/>
              </a:rPr>
              <a:t>CFO is asking for cost saving even further. What can we do to optimize the cost? What are our options?</a:t>
            </a:r>
          </a:p>
        </p:txBody>
      </p:sp>
    </p:spTree>
    <p:extLst>
      <p:ext uri="{BB962C8B-B14F-4D97-AF65-F5344CB8AC3E}">
        <p14:creationId xmlns:p14="http://schemas.microsoft.com/office/powerpoint/2010/main" val="2817263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Discuss key design considerations</a:t>
            </a:r>
          </a:p>
        </p:txBody>
      </p:sp>
      <p:sp>
        <p:nvSpPr>
          <p:cNvPr id="3" name="Content Placeholder 2"/>
          <p:cNvSpPr>
            <a:spLocks noGrp="1"/>
          </p:cNvSpPr>
          <p:nvPr>
            <p:ph sz="quarter" idx="10"/>
          </p:nvPr>
        </p:nvSpPr>
        <p:spPr>
          <a:xfrm>
            <a:off x="269239" y="1663947"/>
            <a:ext cx="11589386" cy="5765168"/>
          </a:xfrm>
        </p:spPr>
        <p:txBody>
          <a:bodyPr/>
          <a:lstStyle/>
          <a:p>
            <a:pPr lvl="0"/>
            <a:r>
              <a:rPr lang="en-US" sz="2800" dirty="0">
                <a:solidFill>
                  <a:schemeClr val="bg1"/>
                </a:solidFill>
                <a:latin typeface="+mj-lt"/>
                <a:cs typeface="Segoe UI Semilight" panose="020B0402040204020203" pitchFamily="34" charset="0"/>
              </a:rPr>
              <a:t>Key design components:</a:t>
            </a:r>
          </a:p>
          <a:p>
            <a:pPr lvl="1"/>
            <a:r>
              <a:rPr lang="en-US" sz="2400" dirty="0">
                <a:solidFill>
                  <a:schemeClr val="bg1"/>
                </a:solidFill>
                <a:latin typeface="+mj-lt"/>
                <a:cs typeface="Segoe UI Semilight" panose="020B0402040204020203" pitchFamily="34" charset="0"/>
              </a:rPr>
              <a:t>HANA System Replication</a:t>
            </a:r>
          </a:p>
          <a:p>
            <a:pPr lvl="1"/>
            <a:r>
              <a:rPr lang="en-US" sz="2400" dirty="0">
                <a:solidFill>
                  <a:schemeClr val="bg1"/>
                </a:solidFill>
                <a:latin typeface="+mj-lt"/>
                <a:cs typeface="Segoe UI Semilight" panose="020B0402040204020203" pitchFamily="34" charset="0"/>
              </a:rPr>
              <a:t>Windows/Linux clusters</a:t>
            </a:r>
          </a:p>
          <a:p>
            <a:pPr lvl="1"/>
            <a:r>
              <a:rPr lang="en-US" sz="2400" dirty="0">
                <a:solidFill>
                  <a:schemeClr val="bg1"/>
                </a:solidFill>
                <a:latin typeface="+mj-lt"/>
                <a:cs typeface="Segoe UI Semilight" panose="020B0402040204020203" pitchFamily="34" charset="0"/>
              </a:rPr>
              <a:t>Windows SOFS or Linux DRBD or Azure NetApp Files</a:t>
            </a:r>
          </a:p>
          <a:p>
            <a:pPr lvl="1"/>
            <a:r>
              <a:rPr lang="en-US" sz="2400" dirty="0">
                <a:solidFill>
                  <a:schemeClr val="bg1"/>
                </a:solidFill>
                <a:latin typeface="+mj-lt"/>
                <a:cs typeface="Segoe UI Semilight" panose="020B0402040204020203" pitchFamily="34" charset="0"/>
              </a:rPr>
              <a:t>Azure Site Recovery</a:t>
            </a:r>
          </a:p>
          <a:p>
            <a:pPr lvl="1"/>
            <a:r>
              <a:rPr lang="en-US" sz="2400" dirty="0">
                <a:solidFill>
                  <a:schemeClr val="bg1"/>
                </a:solidFill>
                <a:latin typeface="+mj-lt"/>
                <a:cs typeface="Segoe UI Semilight" panose="020B0402040204020203" pitchFamily="34" charset="0"/>
              </a:rPr>
              <a:t>VNet Hub &amp; Spoke topology</a:t>
            </a:r>
          </a:p>
          <a:p>
            <a:r>
              <a:rPr lang="en-US" sz="2800" dirty="0">
                <a:solidFill>
                  <a:schemeClr val="bg1"/>
                </a:solidFill>
                <a:latin typeface="+mj-lt"/>
                <a:cs typeface="Segoe UI Semilight" panose="020B0402040204020203" pitchFamily="34" charset="0"/>
              </a:rPr>
              <a:t>Two primary HA/DR options</a:t>
            </a:r>
          </a:p>
          <a:p>
            <a:pPr lvl="1"/>
            <a:r>
              <a:rPr lang="en-US" sz="2400" dirty="0">
                <a:solidFill>
                  <a:schemeClr val="bg1"/>
                </a:solidFill>
                <a:latin typeface="+mj-lt"/>
                <a:cs typeface="Segoe UI Semilight" panose="020B0402040204020203" pitchFamily="34" charset="0"/>
              </a:rPr>
              <a:t>HA in an Availability Set and DR across regions (DR replica can coexist with QA in the second region)</a:t>
            </a:r>
          </a:p>
          <a:p>
            <a:pPr lvl="1"/>
            <a:r>
              <a:rPr lang="en-US" sz="2400" dirty="0">
                <a:solidFill>
                  <a:schemeClr val="bg1"/>
                </a:solidFill>
                <a:latin typeface="+mj-lt"/>
                <a:cs typeface="Segoe UI Semilight" panose="020B0402040204020203" pitchFamily="34" charset="0"/>
              </a:rPr>
              <a:t>HA/DR across Availability Zones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28200216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Infrastructure considerations</a:t>
            </a:r>
          </a:p>
        </p:txBody>
      </p:sp>
      <p:sp>
        <p:nvSpPr>
          <p:cNvPr id="3" name="Content Placeholder 2"/>
          <p:cNvSpPr>
            <a:spLocks noGrp="1"/>
          </p:cNvSpPr>
          <p:nvPr>
            <p:ph sz="quarter" idx="10"/>
          </p:nvPr>
        </p:nvSpPr>
        <p:spPr>
          <a:xfrm>
            <a:off x="269239" y="1663947"/>
            <a:ext cx="11589386" cy="6057043"/>
          </a:xfrm>
        </p:spPr>
        <p:txBody>
          <a:bodyPr/>
          <a:lstStyle/>
          <a:p>
            <a:pPr lvl="0"/>
            <a:r>
              <a:rPr lang="en-US" sz="2800" dirty="0">
                <a:solidFill>
                  <a:schemeClr val="bg1"/>
                </a:solidFill>
                <a:latin typeface="+mj-lt"/>
                <a:cs typeface="Segoe UI Semilight" panose="020B0402040204020203" pitchFamily="34" charset="0"/>
              </a:rPr>
              <a:t>Networking considerations</a:t>
            </a:r>
          </a:p>
          <a:p>
            <a:pPr lvl="1"/>
            <a:r>
              <a:rPr lang="en-US" sz="2400" dirty="0">
                <a:solidFill>
                  <a:schemeClr val="bg1"/>
                </a:solidFill>
                <a:latin typeface="+mj-lt"/>
                <a:cs typeface="Segoe UI Semilight" panose="020B0402040204020203" pitchFamily="34" charset="0"/>
              </a:rPr>
              <a:t>ExpressRoute for end user access with geo-redundancy provisions</a:t>
            </a:r>
          </a:p>
          <a:p>
            <a:pPr lvl="1"/>
            <a:r>
              <a:rPr lang="en-US" sz="2400" dirty="0">
                <a:solidFill>
                  <a:schemeClr val="bg1"/>
                </a:solidFill>
                <a:latin typeface="+mj-lt"/>
                <a:cs typeface="Segoe UI Semilight" panose="020B0402040204020203" pitchFamily="34" charset="0"/>
              </a:rPr>
              <a:t>Site-to-Site VPN for remote administration and monitoring</a:t>
            </a:r>
          </a:p>
          <a:p>
            <a:pPr lvl="0"/>
            <a:r>
              <a:rPr lang="en-US" sz="2800" dirty="0">
                <a:solidFill>
                  <a:schemeClr val="bg1"/>
                </a:solidFill>
                <a:latin typeface="+mj-lt"/>
                <a:cs typeface="Segoe UI Semilight" panose="020B0402040204020203" pitchFamily="34" charset="0"/>
              </a:rPr>
              <a:t>Additional infrastructure considerations</a:t>
            </a:r>
          </a:p>
          <a:p>
            <a:pPr lvl="1"/>
            <a:r>
              <a:rPr lang="en-US" sz="2400" dirty="0">
                <a:solidFill>
                  <a:schemeClr val="bg1"/>
                </a:solidFill>
                <a:latin typeface="+mj-lt"/>
                <a:cs typeface="Segoe UI Semilight" panose="020B0402040204020203" pitchFamily="34" charset="0"/>
              </a:rPr>
              <a:t>Blob storage for backup retention</a:t>
            </a:r>
          </a:p>
          <a:p>
            <a:pPr lvl="1"/>
            <a:r>
              <a:rPr lang="en-US" sz="2400" dirty="0">
                <a:solidFill>
                  <a:schemeClr val="bg1"/>
                </a:solidFill>
                <a:latin typeface="+mj-lt"/>
                <a:cs typeface="Segoe UI Semilight" panose="020B0402040204020203" pitchFamily="34" charset="0"/>
              </a:rPr>
              <a:t>Jump-box</a:t>
            </a:r>
          </a:p>
          <a:p>
            <a:pPr lvl="1"/>
            <a:r>
              <a:rPr lang="en-US" sz="2400" dirty="0">
                <a:solidFill>
                  <a:schemeClr val="bg1"/>
                </a:solidFill>
                <a:latin typeface="+mj-lt"/>
                <a:cs typeface="Segoe UI Semilight" panose="020B0402040204020203" pitchFamily="34" charset="0"/>
              </a:rPr>
              <a:t>DNS</a:t>
            </a:r>
          </a:p>
          <a:p>
            <a:pPr lvl="1"/>
            <a:r>
              <a:rPr lang="en-US" sz="2400" dirty="0">
                <a:solidFill>
                  <a:schemeClr val="bg1"/>
                </a:solidFill>
                <a:latin typeface="+mj-lt"/>
                <a:cs typeface="Segoe UI Semilight" panose="020B0402040204020203" pitchFamily="34" charset="0"/>
              </a:rPr>
              <a:t>Patching</a:t>
            </a:r>
          </a:p>
          <a:p>
            <a:pPr lvl="1"/>
            <a:r>
              <a:rPr lang="en-US" sz="2400" dirty="0">
                <a:solidFill>
                  <a:schemeClr val="bg1"/>
                </a:solidFill>
                <a:latin typeface="+mj-lt"/>
                <a:cs typeface="Segoe UI Semilight" panose="020B0402040204020203" pitchFamily="34" charset="0"/>
              </a:rPr>
              <a:t>Backup</a:t>
            </a:r>
          </a:p>
          <a:p>
            <a:pPr lvl="1"/>
            <a:r>
              <a:rPr lang="en-US" sz="2400" dirty="0">
                <a:solidFill>
                  <a:schemeClr val="bg1"/>
                </a:solidFill>
                <a:latin typeface="+mj-lt"/>
                <a:cs typeface="Segoe UI Semilight" panose="020B0402040204020203" pitchFamily="34" charset="0"/>
              </a:rPr>
              <a:t>Monitoring</a:t>
            </a:r>
          </a:p>
          <a:p>
            <a:pPr lvl="1"/>
            <a:r>
              <a:rPr lang="en-US" sz="2400" dirty="0">
                <a:solidFill>
                  <a:schemeClr val="bg1"/>
                </a:solidFill>
                <a:latin typeface="+mj-lt"/>
                <a:cs typeface="Segoe UI Semilight" panose="020B0402040204020203" pitchFamily="34" charset="0"/>
              </a:rPr>
              <a:t>Cluster arbitration (Cloud Witness and SBD)</a:t>
            </a:r>
          </a:p>
          <a:p>
            <a:pPr lvl="1"/>
            <a:r>
              <a:rPr lang="en-US" sz="2400" dirty="0">
                <a:solidFill>
                  <a:schemeClr val="bg1"/>
                </a:solidFill>
                <a:latin typeface="+mj-lt"/>
                <a:cs typeface="Segoe UI Semilight" panose="020B0402040204020203" pitchFamily="34" charset="0"/>
              </a:rPr>
              <a:t>Proximity placement groups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336378253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6696</Words>
  <Application>Microsoft Office PowerPoint</Application>
  <PresentationFormat>Widescreen</PresentationFormat>
  <Paragraphs>547</Paragraphs>
  <Slides>40</Slides>
  <Notes>40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40</vt:i4>
      </vt:variant>
    </vt:vector>
  </HeadingPairs>
  <TitlesOfParts>
    <vt:vector size="55" baseType="lpstr">
      <vt:lpstr>-apple-system</vt:lpstr>
      <vt:lpstr>Arial</vt:lpstr>
      <vt:lpstr>Calibri</vt:lpstr>
      <vt:lpstr>Calibri Light</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SAP HANA on Azure Whiteboard Design Session </vt:lpstr>
      <vt:lpstr>Abstract and learning objectives</vt:lpstr>
      <vt:lpstr>Step 1: Review the customer case study</vt:lpstr>
      <vt:lpstr>Customer situation : Contoso Group </vt:lpstr>
      <vt:lpstr>Contoso CIO Vision </vt:lpstr>
      <vt:lpstr>Contoso S/4HANA requirements</vt:lpstr>
      <vt:lpstr>Customer objections</vt:lpstr>
      <vt:lpstr>Discuss key design considerations</vt:lpstr>
      <vt:lpstr>Infrastructure considerations</vt:lpstr>
      <vt:lpstr>SAP on Azure – A wide variety of Compute instances</vt:lpstr>
      <vt:lpstr>SAP VM &amp; Storage Sizing Principles</vt:lpstr>
      <vt:lpstr>Pick Azure Compute for HANA and Application Servers</vt:lpstr>
      <vt:lpstr>Choose Azure VM types to meet sizing requirements</vt:lpstr>
      <vt:lpstr>Premium Storage KPIs (Cost differ by region)</vt:lpstr>
      <vt:lpstr>SAP HA in availability sets and DR across regions</vt:lpstr>
      <vt:lpstr>S/4HANA HA and DR across Availability Zones</vt:lpstr>
      <vt:lpstr>Disaster Recovery Solutions for LOB applications/SAP on Azure</vt:lpstr>
      <vt:lpstr>Online Azure pricing calculator</vt:lpstr>
      <vt:lpstr>Step 2: Design and price the solution</vt:lpstr>
      <vt:lpstr>Step 3: Present the solution</vt:lpstr>
      <vt:lpstr>Wrap-up</vt:lpstr>
      <vt:lpstr>Preferred target audience</vt:lpstr>
      <vt:lpstr>Azure VM Design Tips</vt:lpstr>
      <vt:lpstr>S/4HANA: HA (in availability sets) and DR (across regions)</vt:lpstr>
      <vt:lpstr>S/4HANA: HA and DR (across availability zones)</vt:lpstr>
      <vt:lpstr>Baseline knowledge for SAP as a service on Azure</vt:lpstr>
      <vt:lpstr>S/4HANA on Azure: T-Shirt Pricing</vt:lpstr>
      <vt:lpstr>Azure VM Pricing Tips</vt:lpstr>
      <vt:lpstr>Automated HANA deployment with Terraform and Ansible Step-by-step Hands-on Lab guidance can be found on GitHub</vt:lpstr>
      <vt:lpstr>Preferred objections handling </vt:lpstr>
      <vt:lpstr>Preferred objections handling #1 </vt:lpstr>
      <vt:lpstr>Preferred objections handling #2 </vt:lpstr>
      <vt:lpstr>Preferred objections handling #3 </vt:lpstr>
      <vt:lpstr>Process to optimize SAP landscape</vt:lpstr>
      <vt:lpstr>Preferred objections handling #4 </vt:lpstr>
      <vt:lpstr>Preferred objections handling #5 </vt:lpstr>
      <vt:lpstr>Customer quote </vt:lpstr>
      <vt:lpstr>Resources</vt:lpstr>
      <vt:lpstr>SAP on Azure - Cloud Assessment Session   (= Architecture Design Session)   </vt:lpstr>
      <vt:lpstr>Latest SAP HANA on Azure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2020-11-19T16:22:40Z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